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6" r:id="rId4"/>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8229600" cx="14630400"/>
  <p:notesSz cx="6858000" cy="9144000"/>
  <p:embeddedFontLst>
    <p:embeddedFont>
      <p:font typeface="Roboto"/>
      <p:regular r:id="rId22"/>
      <p:bold r:id="rId23"/>
      <p:italic r:id="rId24"/>
      <p:boldItalic r:id="rId25"/>
    </p:embeddedFont>
    <p:embeddedFont>
      <p:font typeface="Arial Black"/>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303">
          <p15:clr>
            <a:srgbClr val="A4A3A4"/>
          </p15:clr>
        </p15:guide>
        <p15:guide id="2" orient="horz" pos="2160">
          <p15:clr>
            <a:srgbClr val="A4A3A4"/>
          </p15:clr>
        </p15:guide>
        <p15:guide id="3" orient="horz" pos="286">
          <p15:clr>
            <a:srgbClr val="A4A3A4"/>
          </p15:clr>
        </p15:guide>
        <p15:guide id="4" pos="5416">
          <p15:clr>
            <a:srgbClr val="A4A3A4"/>
          </p15:clr>
        </p15:guide>
        <p15:guide id="5" pos="5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303" orient="horz"/>
        <p:guide pos="2160" orient="horz"/>
        <p:guide pos="286" orient="horz"/>
        <p:guide pos="5416"/>
        <p:guide pos="575"/>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Roboto-regular.fntdata"/><Relationship Id="rId21" Type="http://schemas.openxmlformats.org/officeDocument/2006/relationships/slide" Target="slides/slide15.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ArialBlack-regular.fntdata"/><Relationship Id="rId25"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aonline.theiia.org/2018/Pages/Protecting-Employees.aspx"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orbes.com/sites/kerryadolan/2018/05/02/silicon-valley-community-foundation-emmett-carson/#7a4d221415f0"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o4GtCXwfCok"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sources.workable.com/stories-and-insights/hostile-work-environment-signs-fixe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qed.org/arts/13829974/top-fundraiser-at-silicon-valley-community-foundation-resigns" TargetMode="External"/><Relationship Id="rId3" Type="http://schemas.openxmlformats.org/officeDocument/2006/relationships/hyperlink" Target="https://www.concordia.net/community/emmett-carson/"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Are there any elements that pertain to the collective / organizational level of responsibilities that would have prevented, corrected, or detected the ethical issue? </a:t>
            </a:r>
            <a:endParaRPr/>
          </a:p>
          <a:p>
            <a:pPr indent="0" lvl="0" marL="0" rtl="0" algn="l">
              <a:spcBef>
                <a:spcPts val="0"/>
              </a:spcBef>
              <a:spcAft>
                <a:spcPts val="0"/>
              </a:spcAft>
              <a:buNone/>
            </a:pPr>
            <a:r>
              <a:rPr lang="en-US"/>
              <a:t>Image source: </a:t>
            </a:r>
            <a:r>
              <a:rPr lang="en-US" sz="1100" u="sng">
                <a:solidFill>
                  <a:schemeClr val="hlink"/>
                </a:solidFill>
                <a:latin typeface="Arial"/>
                <a:ea typeface="Arial"/>
                <a:cs typeface="Arial"/>
                <a:sym typeface="Arial"/>
                <a:hlinkClick r:id="rId2"/>
              </a:rPr>
              <a:t>https://iaonline.theiia.org/2018/Pages/Protecting-Employees.aspx</a:t>
            </a:r>
            <a:endParaRPr/>
          </a:p>
        </p:txBody>
      </p:sp>
      <p:sp>
        <p:nvSpPr>
          <p:cNvPr id="229" name="Google Shape;22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What are some of the issues that pertain to the institutional level of responsibilities? For example the culture of corruption, individual perceptions of entitlement, the system of financial accountability required in a specific administration. </a:t>
            </a:r>
            <a:endParaRPr/>
          </a:p>
          <a:p>
            <a:pPr indent="0" lvl="0" marL="0" rtl="0" algn="l">
              <a:spcBef>
                <a:spcPts val="0"/>
              </a:spcBef>
              <a:spcAft>
                <a:spcPts val="0"/>
              </a:spcAft>
              <a:buNone/>
            </a:pPr>
            <a:r>
              <a:rPr lang="en-US"/>
              <a:t>Image source: </a:t>
            </a:r>
            <a:r>
              <a:rPr lang="en-US" sz="1100" u="sng">
                <a:solidFill>
                  <a:schemeClr val="hlink"/>
                </a:solidFill>
                <a:latin typeface="Arial"/>
                <a:ea typeface="Arial"/>
                <a:cs typeface="Arial"/>
                <a:sym typeface="Arial"/>
                <a:hlinkClick r:id="rId2"/>
              </a:rPr>
              <a:t>https://www.forbes.com/sites/kerryadolan/2018/05/02/silicon-valley-community-foundation-emmett-carson/#7a4d221415f0</a:t>
            </a:r>
            <a:endParaRPr/>
          </a:p>
        </p:txBody>
      </p:sp>
      <p:sp>
        <p:nvSpPr>
          <p:cNvPr id="236" name="Google Shape;23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Any organization going through what Silicon Valley Community Foundation has, will have effects on this big groups of stakeholders: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SVCF - the organization itself is a stakeholder </a:t>
            </a:r>
            <a:r>
              <a:rPr lang="en-US"/>
              <a:t>affected</a:t>
            </a:r>
            <a:r>
              <a:rPr lang="en-US"/>
              <a:t> by its actions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a:t>
            </a:r>
            <a:r>
              <a:rPr lang="en-US"/>
              <a:t>community</a:t>
            </a:r>
            <a:r>
              <a:rPr lang="en-US"/>
              <a:t> it serves</a:t>
            </a:r>
            <a:endParaRPr/>
          </a:p>
          <a:p>
            <a:pPr indent="-317500" lvl="0" marL="457200" rtl="0" algn="l">
              <a:spcBef>
                <a:spcPts val="0"/>
              </a:spcBef>
              <a:spcAft>
                <a:spcPts val="0"/>
              </a:spcAft>
              <a:buSzPts val="1400"/>
              <a:buChar char="●"/>
            </a:pPr>
            <a:r>
              <a:rPr lang="en-US"/>
              <a:t>Reports of donors backing out</a:t>
            </a:r>
            <a:endParaRPr/>
          </a:p>
          <a:p>
            <a:pPr indent="0" lvl="0" marL="0" rtl="0" algn="l">
              <a:spcBef>
                <a:spcPts val="0"/>
              </a:spcBef>
              <a:spcAft>
                <a:spcPts val="0"/>
              </a:spcAft>
              <a:buNone/>
            </a:pPr>
            <a:r>
              <a:rPr lang="en-US"/>
              <a:t>It’s future employees</a:t>
            </a:r>
            <a:endParaRPr/>
          </a:p>
          <a:p>
            <a:pPr indent="-317500" lvl="0" marL="457200" rtl="0" algn="l">
              <a:spcBef>
                <a:spcPts val="0"/>
              </a:spcBef>
              <a:spcAft>
                <a:spcPts val="0"/>
              </a:spcAft>
              <a:buSzPts val="1400"/>
              <a:buChar char="●"/>
            </a:pPr>
            <a:r>
              <a:rPr lang="en-US"/>
              <a:t>cautious to apply</a:t>
            </a:r>
            <a:endParaRPr/>
          </a:p>
          <a:p>
            <a:pPr indent="0" lvl="0" marL="0" rtl="0" algn="l">
              <a:spcBef>
                <a:spcPts val="0"/>
              </a:spcBef>
              <a:spcAft>
                <a:spcPts val="0"/>
              </a:spcAft>
              <a:buNone/>
            </a:pPr>
            <a:r>
              <a:rPr lang="en-US"/>
              <a:t>Current employees</a:t>
            </a:r>
            <a:endParaRPr/>
          </a:p>
          <a:p>
            <a:pPr indent="-317500" lvl="0" marL="457200" rtl="0" algn="l">
              <a:spcBef>
                <a:spcPts val="0"/>
              </a:spcBef>
              <a:spcAft>
                <a:spcPts val="0"/>
              </a:spcAft>
              <a:buSzPts val="1400"/>
              <a:buChar char="●"/>
            </a:pPr>
            <a:r>
              <a:rPr lang="en-US"/>
              <a:t>feeling stuck in an “it is what it is” situation - causing turnover</a:t>
            </a:r>
            <a:endParaRPr/>
          </a:p>
        </p:txBody>
      </p:sp>
      <p:sp>
        <p:nvSpPr>
          <p:cNvPr id="243" name="Google Shape;24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3 big things that could have been done to prevent this issues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Executive leadership </a:t>
            </a:r>
            <a:endParaRPr/>
          </a:p>
          <a:p>
            <a:pPr indent="-317500" lvl="0" marL="457200" rtl="0" algn="l">
              <a:spcBef>
                <a:spcPts val="0"/>
              </a:spcBef>
              <a:spcAft>
                <a:spcPts val="0"/>
              </a:spcAft>
              <a:buSzPts val="1400"/>
              <a:buChar char="●"/>
            </a:pPr>
            <a:r>
              <a:rPr lang="en-US"/>
              <a:t>it’s on them to foster the work culture and eliminate fears and create a space for employees to use their voices.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Something that could certainly have helped to prevent this situation was a Human Resources Department working the way it should - taking reports seriously, not being fearful of retaliation from executive leadership</a:t>
            </a:r>
            <a:endParaRPr/>
          </a:p>
          <a:p>
            <a:pPr indent="-317500" lvl="0" marL="457200" rtl="0" algn="l">
              <a:spcBef>
                <a:spcPts val="0"/>
              </a:spcBef>
              <a:spcAft>
                <a:spcPts val="0"/>
              </a:spcAft>
              <a:buSzPts val="1400"/>
              <a:buChar char="●"/>
            </a:pPr>
            <a:r>
              <a:rPr lang="en-US"/>
              <a:t>they are expected to be the voice for employees and take action when needed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Remembering why we are here in the first place - who do we serve? why do we serve them?</a:t>
            </a:r>
            <a:endParaRPr/>
          </a:p>
        </p:txBody>
      </p:sp>
      <p:sp>
        <p:nvSpPr>
          <p:cNvPr id="251" name="Google Shape;25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600"/>
              <a:t>LK Notes</a:t>
            </a:r>
            <a:endParaRPr sz="1600"/>
          </a:p>
        </p:txBody>
      </p:sp>
      <p:sp>
        <p:nvSpPr>
          <p:cNvPr id="259" name="Google Shape;25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81bf2ae6e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81bf2ae6ec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600"/>
              <a:t>LK Notes</a:t>
            </a:r>
            <a:endParaRPr sz="1600"/>
          </a:p>
          <a:p>
            <a:pPr indent="0" lvl="0" marL="0" rtl="0" algn="l">
              <a:spcBef>
                <a:spcPts val="0"/>
              </a:spcBef>
              <a:spcAft>
                <a:spcPts val="0"/>
              </a:spcAft>
              <a:buNone/>
            </a:pPr>
            <a:r>
              <a:rPr lang="en-US"/>
              <a:t>Once upon a time, there was a mommy foundation and a daddy foundation, and they loved each other very much. So they merged and created a baby, the Silicon Valley Community Foundation, born in 2007.</a:t>
            </a:r>
            <a:endParaRPr/>
          </a:p>
        </p:txBody>
      </p:sp>
      <p:sp>
        <p:nvSpPr>
          <p:cNvPr id="119" name="Google Shape;119;g81bf2ae6ec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81bf2ae6ec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81bf2ae6ec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rgbClr val="000000"/>
                </a:solidFill>
              </a:rPr>
              <a:t>Image sources (l-r): Scene Magazine, New York Times</a:t>
            </a:r>
            <a:endParaRPr sz="1000">
              <a:solidFill>
                <a:srgbClr val="000000"/>
              </a:solidFill>
            </a:endParaRPr>
          </a:p>
          <a:p>
            <a:pPr indent="0" lvl="0" marL="0" rtl="0" algn="l">
              <a:spcBef>
                <a:spcPts val="0"/>
              </a:spcBef>
              <a:spcAft>
                <a:spcPts val="0"/>
              </a:spcAft>
              <a:buClr>
                <a:schemeClr val="dk1"/>
              </a:buClr>
              <a:buSzPts val="1100"/>
              <a:buFont typeface="Arial"/>
              <a:buNone/>
            </a:pPr>
            <a:r>
              <a:rPr lang="en-US" sz="1600"/>
              <a:t>LK Notes</a:t>
            </a:r>
            <a:endParaRPr sz="16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9" name="Google Shape;129;g81bf2ae6ec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81bf2ae6ec_0_8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81bf2ae6ec_0_8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600"/>
              <a:t>LK Notes</a:t>
            </a:r>
            <a:r>
              <a:rPr lang="en-US" sz="2400"/>
              <a:t> </a:t>
            </a:r>
            <a:r>
              <a:rPr lang="en-US" sz="1100" u="sng">
                <a:solidFill>
                  <a:schemeClr val="hlink"/>
                </a:solidFill>
                <a:latin typeface="Arial"/>
                <a:ea typeface="Arial"/>
                <a:cs typeface="Arial"/>
                <a:sym typeface="Arial"/>
                <a:hlinkClick r:id="rId2"/>
              </a:rPr>
              <a:t>https://www.youtube.com/watch?v=o4GtCXwfCok</a:t>
            </a:r>
            <a:endParaRPr/>
          </a:p>
        </p:txBody>
      </p:sp>
      <p:sp>
        <p:nvSpPr>
          <p:cNvPr id="138" name="Google Shape;138;g81bf2ae6ec_0_88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8196fdc06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8196fdc06e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Muskrat photo - </a:t>
            </a:r>
            <a:r>
              <a:rPr lang="en-US" sz="1050">
                <a:highlight>
                  <a:srgbClr val="FFFFFF"/>
                </a:highlight>
                <a:latin typeface="Roboto"/>
                <a:ea typeface="Roboto"/>
                <a:cs typeface="Roboto"/>
                <a:sym typeface="Roboto"/>
              </a:rPr>
              <a:t>Getty Images/iStockphoto</a:t>
            </a:r>
            <a:endParaRPr sz="1050">
              <a:highlight>
                <a:srgbClr val="FFFFFF"/>
              </a:highlight>
              <a:latin typeface="Roboto"/>
              <a:ea typeface="Roboto"/>
              <a:cs typeface="Roboto"/>
              <a:sym typeface="Roboto"/>
            </a:endParaRPr>
          </a:p>
          <a:p>
            <a:pPr indent="0" lvl="0" marL="0" rtl="0" algn="l">
              <a:spcBef>
                <a:spcPts val="0"/>
              </a:spcBef>
              <a:spcAft>
                <a:spcPts val="0"/>
              </a:spcAft>
              <a:buNone/>
            </a:pPr>
            <a:r>
              <a:t/>
            </a:r>
            <a:endParaRPr sz="1050">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
        <p:nvSpPr>
          <p:cNvPr id="146" name="Google Shape;146;g8196fdc06e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81bf2ae6ec_0_8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81bf2ae6ec_0_8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Tweet Picture: Daily Mail UK</a:t>
            </a:r>
            <a:endParaRPr/>
          </a:p>
          <a:p>
            <a:pPr indent="0" lvl="0" marL="0" rtl="0" algn="l">
              <a:spcBef>
                <a:spcPts val="0"/>
              </a:spcBef>
              <a:spcAft>
                <a:spcPts val="0"/>
              </a:spcAft>
              <a:buNone/>
            </a:pPr>
            <a:r>
              <a:rPr lang="en-US"/>
              <a:t>Nicole Pic: </a:t>
            </a:r>
            <a:r>
              <a:rPr i="1" lang="en-US" sz="900">
                <a:solidFill>
                  <a:srgbClr val="6D6E71"/>
                </a:solidFill>
                <a:highlight>
                  <a:srgbClr val="FFFFFF"/>
                </a:highlight>
                <a:latin typeface="Arial"/>
                <a:ea typeface="Arial"/>
                <a:cs typeface="Arial"/>
                <a:sym typeface="Arial"/>
              </a:rPr>
              <a:t>Linda Cicero, Stanford University</a:t>
            </a:r>
            <a:endParaRPr/>
          </a:p>
        </p:txBody>
      </p:sp>
      <p:sp>
        <p:nvSpPr>
          <p:cNvPr id="180" name="Google Shape;180;g81bf2ae6ec_0_88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Behind the ethical issues, are there some legal and compliance issues in this case? Please explain in bullet points.  </a:t>
            </a:r>
            <a:endParaRPr/>
          </a:p>
          <a:p>
            <a:pPr indent="0" lvl="0" marL="0" rtl="0" algn="l">
              <a:spcBef>
                <a:spcPts val="0"/>
              </a:spcBef>
              <a:spcAft>
                <a:spcPts val="0"/>
              </a:spcAft>
              <a:buNone/>
            </a:pPr>
            <a:r>
              <a:rPr lang="en-US"/>
              <a:t>Photo source: screenshot of SVCF’s 2017 990 and </a:t>
            </a:r>
            <a:r>
              <a:rPr lang="en-US" sz="1100" u="sng">
                <a:solidFill>
                  <a:schemeClr val="hlink"/>
                </a:solidFill>
                <a:latin typeface="Arial"/>
                <a:ea typeface="Arial"/>
                <a:cs typeface="Arial"/>
                <a:sym typeface="Arial"/>
                <a:hlinkClick r:id="rId2"/>
              </a:rPr>
              <a:t>https://resources.workable.com/stories-and-insights/hostile-work-environment-signs-fixes</a:t>
            </a:r>
            <a:endParaRPr/>
          </a:p>
        </p:txBody>
      </p:sp>
      <p:sp>
        <p:nvSpPr>
          <p:cNvPr id="213" name="Google Shape;21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Begin your ethical leadership (organizational) analysis by considering the ethical irresponsibility of the individuals involved in this case. </a:t>
            </a:r>
            <a:endParaRPr/>
          </a:p>
          <a:p>
            <a:pPr indent="0" lvl="0" marL="0" rtl="0" algn="l">
              <a:spcBef>
                <a:spcPts val="0"/>
              </a:spcBef>
              <a:spcAft>
                <a:spcPts val="0"/>
              </a:spcAft>
              <a:buNone/>
            </a:pPr>
            <a:r>
              <a:rPr lang="en-US"/>
              <a:t>Mari Ellen Loijens image: </a:t>
            </a:r>
            <a:r>
              <a:rPr lang="en-US" sz="1100" u="sng">
                <a:solidFill>
                  <a:schemeClr val="hlink"/>
                </a:solidFill>
                <a:latin typeface="Arial"/>
                <a:ea typeface="Arial"/>
                <a:cs typeface="Arial"/>
                <a:sym typeface="Arial"/>
                <a:hlinkClick r:id="rId2"/>
              </a:rPr>
              <a:t>https://www.kqed.org/arts/13829974/top-fundraiser-at-silicon-valley-community-foundation-resigns</a:t>
            </a:r>
            <a:endParaRPr/>
          </a:p>
          <a:p>
            <a:pPr indent="0" lvl="0" marL="0" rtl="0" algn="l">
              <a:spcBef>
                <a:spcPts val="0"/>
              </a:spcBef>
              <a:spcAft>
                <a:spcPts val="0"/>
              </a:spcAft>
              <a:buNone/>
            </a:pPr>
            <a:r>
              <a:rPr lang="en-US"/>
              <a:t>Emmett Carson image: </a:t>
            </a:r>
            <a:r>
              <a:rPr lang="en-US" sz="1100" u="sng">
                <a:solidFill>
                  <a:schemeClr val="hlink"/>
                </a:solidFill>
                <a:latin typeface="Arial"/>
                <a:ea typeface="Arial"/>
                <a:cs typeface="Arial"/>
                <a:sym typeface="Arial"/>
                <a:hlinkClick r:id="rId3"/>
              </a:rPr>
              <a:t>https://www.concordia.net/community/emmett-carson/</a:t>
            </a:r>
            <a:endParaRPr/>
          </a:p>
        </p:txBody>
      </p:sp>
      <p:sp>
        <p:nvSpPr>
          <p:cNvPr id="221" name="Google Shape;22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USF bullet slide">
  <p:cSld name="1_USF bullet slide">
    <p:spTree>
      <p:nvGrpSpPr>
        <p:cNvPr id="13" name="Shape 13"/>
        <p:cNvGrpSpPr/>
        <p:nvPr/>
      </p:nvGrpSpPr>
      <p:grpSpPr>
        <a:xfrm>
          <a:off x="0" y="0"/>
          <a:ext cx="0" cy="0"/>
          <a:chOff x="0" y="0"/>
          <a:chExt cx="0" cy="0"/>
        </a:xfrm>
      </p:grpSpPr>
      <p:sp>
        <p:nvSpPr>
          <p:cNvPr id="14" name="Google Shape;14;p2"/>
          <p:cNvSpPr txBox="1"/>
          <p:nvPr>
            <p:ph idx="1" type="body"/>
          </p:nvPr>
        </p:nvSpPr>
        <p:spPr>
          <a:xfrm>
            <a:off x="914400" y="1899678"/>
            <a:ext cx="12801600" cy="1096963"/>
          </a:xfrm>
          <a:prstGeom prst="rect">
            <a:avLst/>
          </a:prstGeom>
          <a:noFill/>
          <a:ln>
            <a:noFill/>
          </a:ln>
        </p:spPr>
        <p:txBody>
          <a:bodyPr anchorCtr="0" anchor="t" bIns="0" lIns="0" spcFirstLastPara="1" rIns="91425" wrap="square" tIns="0">
            <a:noAutofit/>
          </a:bodyPr>
          <a:lstStyle>
            <a:lvl1pPr indent="-228600" lvl="0" marL="457200" marR="0" rtl="0" algn="l">
              <a:lnSpc>
                <a:spcPct val="133333"/>
              </a:lnSpc>
              <a:spcBef>
                <a:spcPts val="0"/>
              </a:spcBef>
              <a:spcAft>
                <a:spcPts val="0"/>
              </a:spcAft>
              <a:buClr>
                <a:srgbClr val="FFFFFF"/>
              </a:buClr>
              <a:buSzPts val="3600"/>
              <a:buFont typeface="Arial"/>
              <a:buNone/>
              <a:defRPr b="1" i="0" sz="3600" u="none" cap="none" strike="noStrike">
                <a:solidFill>
                  <a:srgbClr val="FFFFFF"/>
                </a:solidFill>
                <a:latin typeface="Arial"/>
                <a:ea typeface="Arial"/>
                <a:cs typeface="Arial"/>
                <a:sym typeface="Arial"/>
              </a:defRPr>
            </a:lvl1pPr>
            <a:lvl2pPr indent="-228600" lvl="1" marL="914400" marR="0" rtl="0" algn="l">
              <a:lnSpc>
                <a:spcPct val="147451"/>
              </a:lnSpc>
              <a:spcBef>
                <a:spcPts val="0"/>
              </a:spcBef>
              <a:spcAft>
                <a:spcPts val="0"/>
              </a:spcAft>
              <a:buClr>
                <a:schemeClr val="lt1"/>
              </a:buClr>
              <a:buSzPts val="3100"/>
              <a:buFont typeface="Arial"/>
              <a:buNone/>
              <a:defRPr b="0" i="0" sz="3100" u="none" cap="none" strike="noStrike">
                <a:solidFill>
                  <a:schemeClr val="lt1"/>
                </a:solidFill>
                <a:latin typeface="Arial"/>
                <a:ea typeface="Arial"/>
                <a:cs typeface="Arial"/>
                <a:sym typeface="Arial"/>
              </a:defRPr>
            </a:lvl2pPr>
            <a:lvl3pPr indent="-425450" lvl="2" marL="1371600" marR="0" rtl="0" algn="l">
              <a:lnSpc>
                <a:spcPct val="147451"/>
              </a:lnSpc>
              <a:spcBef>
                <a:spcPts val="0"/>
              </a:spcBef>
              <a:spcAft>
                <a:spcPts val="0"/>
              </a:spcAft>
              <a:buClr>
                <a:schemeClr val="lt2"/>
              </a:buClr>
              <a:buSzPts val="3100"/>
              <a:buFont typeface="Arial"/>
              <a:buChar char="•"/>
              <a:defRPr b="0" i="0" sz="3100" u="none" cap="none" strike="noStrike">
                <a:solidFill>
                  <a:schemeClr val="lt1"/>
                </a:solidFill>
                <a:latin typeface="Arial"/>
                <a:ea typeface="Arial"/>
                <a:cs typeface="Arial"/>
                <a:sym typeface="Arial"/>
              </a:defRPr>
            </a:lvl3pPr>
            <a:lvl4pPr indent="-425450" lvl="3" marL="1828800" marR="0" rtl="0" algn="l">
              <a:lnSpc>
                <a:spcPct val="147451"/>
              </a:lnSpc>
              <a:spcBef>
                <a:spcPts val="0"/>
              </a:spcBef>
              <a:spcAft>
                <a:spcPts val="0"/>
              </a:spcAft>
              <a:buClr>
                <a:schemeClr val="lt1"/>
              </a:buClr>
              <a:buSzPts val="3100"/>
              <a:buFont typeface="Arial"/>
              <a:buChar char="•"/>
              <a:defRPr b="0" i="0" sz="3100" u="none" cap="none" strike="noStrike">
                <a:solidFill>
                  <a:schemeClr val="lt1"/>
                </a:solidFill>
                <a:latin typeface="Arial"/>
                <a:ea typeface="Arial"/>
                <a:cs typeface="Arial"/>
                <a:sym typeface="Arial"/>
              </a:defRPr>
            </a:lvl4pPr>
            <a:lvl5pPr indent="-425450" lvl="4" marL="2286000" marR="0" rtl="0" algn="l">
              <a:lnSpc>
                <a:spcPct val="147451"/>
              </a:lnSpc>
              <a:spcBef>
                <a:spcPts val="0"/>
              </a:spcBef>
              <a:spcAft>
                <a:spcPts val="0"/>
              </a:spcAft>
              <a:buClr>
                <a:schemeClr val="lt1"/>
              </a:buClr>
              <a:buSzPts val="3100"/>
              <a:buFont typeface="Merriweather Sans"/>
              <a:buChar char="-"/>
              <a:defRPr b="0" i="0" sz="3100" u="none" cap="none" strike="noStrike">
                <a:solidFill>
                  <a:schemeClr val="lt1"/>
                </a:solidFill>
                <a:latin typeface="Arial"/>
                <a:ea typeface="Arial"/>
                <a:cs typeface="Arial"/>
                <a:sym typeface="Arial"/>
              </a:defRPr>
            </a:lvl5pPr>
            <a:lvl6pPr indent="-412750" lvl="5" marL="2743200" marR="0" rtl="0" algn="l">
              <a:spcBef>
                <a:spcPts val="580"/>
              </a:spcBef>
              <a:spcAft>
                <a:spcPts val="0"/>
              </a:spcAft>
              <a:buClr>
                <a:schemeClr val="lt1"/>
              </a:buClr>
              <a:buSzPts val="2900"/>
              <a:buFont typeface="Arial"/>
              <a:buChar char="•"/>
              <a:defRPr b="0" i="0" sz="2900" u="none" cap="none" strike="noStrike">
                <a:solidFill>
                  <a:schemeClr val="lt1"/>
                </a:solidFill>
                <a:latin typeface="Arial"/>
                <a:ea typeface="Arial"/>
                <a:cs typeface="Arial"/>
                <a:sym typeface="Arial"/>
              </a:defRPr>
            </a:lvl6pPr>
            <a:lvl7pPr indent="-412750" lvl="6" marL="3200400" marR="0" rtl="0" algn="l">
              <a:spcBef>
                <a:spcPts val="580"/>
              </a:spcBef>
              <a:spcAft>
                <a:spcPts val="0"/>
              </a:spcAft>
              <a:buClr>
                <a:schemeClr val="lt1"/>
              </a:buClr>
              <a:buSzPts val="2900"/>
              <a:buFont typeface="Arial"/>
              <a:buChar char="•"/>
              <a:defRPr b="0" i="0" sz="2900" u="none" cap="none" strike="noStrike">
                <a:solidFill>
                  <a:schemeClr val="lt1"/>
                </a:solidFill>
                <a:latin typeface="Arial"/>
                <a:ea typeface="Arial"/>
                <a:cs typeface="Arial"/>
                <a:sym typeface="Arial"/>
              </a:defRPr>
            </a:lvl7pPr>
            <a:lvl8pPr indent="-412750" lvl="7" marL="3657600" marR="0" rtl="0" algn="l">
              <a:spcBef>
                <a:spcPts val="580"/>
              </a:spcBef>
              <a:spcAft>
                <a:spcPts val="0"/>
              </a:spcAft>
              <a:buClr>
                <a:schemeClr val="lt1"/>
              </a:buClr>
              <a:buSzPts val="2900"/>
              <a:buFont typeface="Arial"/>
              <a:buChar char="•"/>
              <a:defRPr b="0" i="0" sz="2900" u="none" cap="none" strike="noStrike">
                <a:solidFill>
                  <a:schemeClr val="lt1"/>
                </a:solidFill>
                <a:latin typeface="Arial"/>
                <a:ea typeface="Arial"/>
                <a:cs typeface="Arial"/>
                <a:sym typeface="Arial"/>
              </a:defRPr>
            </a:lvl8pPr>
            <a:lvl9pPr indent="-412750" lvl="8" marL="4114800" marR="0" rtl="0" algn="l">
              <a:spcBef>
                <a:spcPts val="580"/>
              </a:spcBef>
              <a:spcAft>
                <a:spcPts val="0"/>
              </a:spcAft>
              <a:buClr>
                <a:schemeClr val="lt1"/>
              </a:buClr>
              <a:buSzPts val="2900"/>
              <a:buFont typeface="Arial"/>
              <a:buChar char="•"/>
              <a:defRPr b="0" i="0" sz="2900" u="none" cap="none" strike="noStrike">
                <a:solidFill>
                  <a:schemeClr val="lt1"/>
                </a:solidFill>
                <a:latin typeface="Arial"/>
                <a:ea typeface="Arial"/>
                <a:cs typeface="Arial"/>
                <a:sym typeface="Arial"/>
              </a:defRPr>
            </a:lvl9pPr>
          </a:lstStyle>
          <a:p/>
        </p:txBody>
      </p:sp>
      <p:sp>
        <p:nvSpPr>
          <p:cNvPr id="15" name="Google Shape;15;p2"/>
          <p:cNvSpPr txBox="1"/>
          <p:nvPr>
            <p:ph idx="2" type="body"/>
          </p:nvPr>
        </p:nvSpPr>
        <p:spPr>
          <a:xfrm>
            <a:off x="914400" y="3328362"/>
            <a:ext cx="12801600" cy="3440536"/>
          </a:xfrm>
          <a:prstGeom prst="rect">
            <a:avLst/>
          </a:prstGeom>
          <a:noFill/>
          <a:ln>
            <a:noFill/>
          </a:ln>
        </p:spPr>
        <p:txBody>
          <a:bodyPr anchorCtr="0" anchor="t" bIns="0" lIns="0" spcFirstLastPara="1" rIns="91425" wrap="square" tIns="0">
            <a:noAutofit/>
          </a:bodyPr>
          <a:lstStyle>
            <a:lvl1pPr indent="-228600" lvl="0" marL="457200" marR="0" rtl="0" algn="l">
              <a:lnSpc>
                <a:spcPct val="120000"/>
              </a:lnSpc>
              <a:spcBef>
                <a:spcPts val="0"/>
              </a:spcBef>
              <a:spcAft>
                <a:spcPts val="0"/>
              </a:spcAft>
              <a:buClr>
                <a:srgbClr val="FFFFFF"/>
              </a:buClr>
              <a:buSzPts val="3000"/>
              <a:buFont typeface="Arial"/>
              <a:buNone/>
              <a:defRPr b="0" i="0" sz="3000" u="none" cap="none" strike="noStrike">
                <a:solidFill>
                  <a:srgbClr val="FFFFFF"/>
                </a:solidFill>
                <a:latin typeface="Arial"/>
                <a:ea typeface="Arial"/>
                <a:cs typeface="Arial"/>
                <a:sym typeface="Arial"/>
              </a:defRPr>
            </a:lvl1pPr>
            <a:lvl2pPr indent="-228600" lvl="1" marL="914400" marR="0" rtl="0" algn="l">
              <a:lnSpc>
                <a:spcPct val="147451"/>
              </a:lnSpc>
              <a:spcBef>
                <a:spcPts val="0"/>
              </a:spcBef>
              <a:spcAft>
                <a:spcPts val="0"/>
              </a:spcAft>
              <a:buClr>
                <a:schemeClr val="lt1"/>
              </a:buClr>
              <a:buSzPts val="3100"/>
              <a:buFont typeface="Arial"/>
              <a:buNone/>
              <a:defRPr b="0" i="0" sz="3100" u="none" cap="none" strike="noStrike">
                <a:solidFill>
                  <a:schemeClr val="lt1"/>
                </a:solidFill>
                <a:latin typeface="Arial"/>
                <a:ea typeface="Arial"/>
                <a:cs typeface="Arial"/>
                <a:sym typeface="Arial"/>
              </a:defRPr>
            </a:lvl2pPr>
            <a:lvl3pPr indent="-425450" lvl="2" marL="1371600" marR="0" rtl="0" algn="l">
              <a:lnSpc>
                <a:spcPct val="147451"/>
              </a:lnSpc>
              <a:spcBef>
                <a:spcPts val="0"/>
              </a:spcBef>
              <a:spcAft>
                <a:spcPts val="0"/>
              </a:spcAft>
              <a:buClr>
                <a:schemeClr val="lt2"/>
              </a:buClr>
              <a:buSzPts val="3100"/>
              <a:buFont typeface="Arial"/>
              <a:buChar char="•"/>
              <a:defRPr b="0" i="0" sz="3100" u="none" cap="none" strike="noStrike">
                <a:solidFill>
                  <a:schemeClr val="lt1"/>
                </a:solidFill>
                <a:latin typeface="Arial"/>
                <a:ea typeface="Arial"/>
                <a:cs typeface="Arial"/>
                <a:sym typeface="Arial"/>
              </a:defRPr>
            </a:lvl3pPr>
            <a:lvl4pPr indent="-425450" lvl="3" marL="1828800" marR="0" rtl="0" algn="l">
              <a:lnSpc>
                <a:spcPct val="147451"/>
              </a:lnSpc>
              <a:spcBef>
                <a:spcPts val="0"/>
              </a:spcBef>
              <a:spcAft>
                <a:spcPts val="0"/>
              </a:spcAft>
              <a:buClr>
                <a:schemeClr val="lt1"/>
              </a:buClr>
              <a:buSzPts val="3100"/>
              <a:buFont typeface="Arial"/>
              <a:buChar char="•"/>
              <a:defRPr b="0" i="0" sz="3100" u="none" cap="none" strike="noStrike">
                <a:solidFill>
                  <a:schemeClr val="lt1"/>
                </a:solidFill>
                <a:latin typeface="Arial"/>
                <a:ea typeface="Arial"/>
                <a:cs typeface="Arial"/>
                <a:sym typeface="Arial"/>
              </a:defRPr>
            </a:lvl4pPr>
            <a:lvl5pPr indent="-425450" lvl="4" marL="2286000" marR="0" rtl="0" algn="l">
              <a:lnSpc>
                <a:spcPct val="147451"/>
              </a:lnSpc>
              <a:spcBef>
                <a:spcPts val="0"/>
              </a:spcBef>
              <a:spcAft>
                <a:spcPts val="0"/>
              </a:spcAft>
              <a:buClr>
                <a:schemeClr val="lt1"/>
              </a:buClr>
              <a:buSzPts val="3100"/>
              <a:buFont typeface="Merriweather Sans"/>
              <a:buChar char="-"/>
              <a:defRPr b="0" i="0" sz="3100" u="none" cap="none" strike="noStrike">
                <a:solidFill>
                  <a:schemeClr val="lt1"/>
                </a:solidFill>
                <a:latin typeface="Arial"/>
                <a:ea typeface="Arial"/>
                <a:cs typeface="Arial"/>
                <a:sym typeface="Arial"/>
              </a:defRPr>
            </a:lvl5pPr>
            <a:lvl6pPr indent="-412750" lvl="5" marL="2743200" marR="0" rtl="0" algn="l">
              <a:spcBef>
                <a:spcPts val="580"/>
              </a:spcBef>
              <a:spcAft>
                <a:spcPts val="0"/>
              </a:spcAft>
              <a:buClr>
                <a:schemeClr val="lt1"/>
              </a:buClr>
              <a:buSzPts val="2900"/>
              <a:buFont typeface="Arial"/>
              <a:buChar char="•"/>
              <a:defRPr b="0" i="0" sz="2900" u="none" cap="none" strike="noStrike">
                <a:solidFill>
                  <a:schemeClr val="lt1"/>
                </a:solidFill>
                <a:latin typeface="Arial"/>
                <a:ea typeface="Arial"/>
                <a:cs typeface="Arial"/>
                <a:sym typeface="Arial"/>
              </a:defRPr>
            </a:lvl6pPr>
            <a:lvl7pPr indent="-412750" lvl="6" marL="3200400" marR="0" rtl="0" algn="l">
              <a:spcBef>
                <a:spcPts val="580"/>
              </a:spcBef>
              <a:spcAft>
                <a:spcPts val="0"/>
              </a:spcAft>
              <a:buClr>
                <a:schemeClr val="lt1"/>
              </a:buClr>
              <a:buSzPts val="2900"/>
              <a:buFont typeface="Arial"/>
              <a:buChar char="•"/>
              <a:defRPr b="0" i="0" sz="2900" u="none" cap="none" strike="noStrike">
                <a:solidFill>
                  <a:schemeClr val="lt1"/>
                </a:solidFill>
                <a:latin typeface="Arial"/>
                <a:ea typeface="Arial"/>
                <a:cs typeface="Arial"/>
                <a:sym typeface="Arial"/>
              </a:defRPr>
            </a:lvl7pPr>
            <a:lvl8pPr indent="-412750" lvl="7" marL="3657600" marR="0" rtl="0" algn="l">
              <a:spcBef>
                <a:spcPts val="580"/>
              </a:spcBef>
              <a:spcAft>
                <a:spcPts val="0"/>
              </a:spcAft>
              <a:buClr>
                <a:schemeClr val="lt1"/>
              </a:buClr>
              <a:buSzPts val="2900"/>
              <a:buFont typeface="Arial"/>
              <a:buChar char="•"/>
              <a:defRPr b="0" i="0" sz="2900" u="none" cap="none" strike="noStrike">
                <a:solidFill>
                  <a:schemeClr val="lt1"/>
                </a:solidFill>
                <a:latin typeface="Arial"/>
                <a:ea typeface="Arial"/>
                <a:cs typeface="Arial"/>
                <a:sym typeface="Arial"/>
              </a:defRPr>
            </a:lvl8pPr>
            <a:lvl9pPr indent="-412750" lvl="8" marL="4114800" marR="0" rtl="0" algn="l">
              <a:spcBef>
                <a:spcPts val="580"/>
              </a:spcBef>
              <a:spcAft>
                <a:spcPts val="0"/>
              </a:spcAft>
              <a:buClr>
                <a:schemeClr val="lt1"/>
              </a:buClr>
              <a:buSzPts val="2900"/>
              <a:buFont typeface="Arial"/>
              <a:buChar char="•"/>
              <a:defRPr b="0" i="0" sz="29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9" name="Shape 49"/>
        <p:cNvGrpSpPr/>
        <p:nvPr/>
      </p:nvGrpSpPr>
      <p:grpSpPr>
        <a:xfrm>
          <a:off x="0" y="0"/>
          <a:ext cx="0" cy="0"/>
          <a:chOff x="0" y="0"/>
          <a:chExt cx="0" cy="0"/>
        </a:xfrm>
      </p:grpSpPr>
      <p:sp>
        <p:nvSpPr>
          <p:cNvPr id="50" name="Google Shape;50;p12"/>
          <p:cNvSpPr txBox="1"/>
          <p:nvPr>
            <p:ph type="title"/>
          </p:nvPr>
        </p:nvSpPr>
        <p:spPr>
          <a:xfrm>
            <a:off x="731838" y="330200"/>
            <a:ext cx="13166725" cy="13716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2"/>
          <p:cNvSpPr txBox="1"/>
          <p:nvPr>
            <p:ph idx="1" type="body"/>
          </p:nvPr>
        </p:nvSpPr>
        <p:spPr>
          <a:xfrm>
            <a:off x="731838" y="1920875"/>
            <a:ext cx="6507162" cy="5430838"/>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2" name="Google Shape;52;p12"/>
          <p:cNvSpPr txBox="1"/>
          <p:nvPr>
            <p:ph idx="2" type="body"/>
          </p:nvPr>
        </p:nvSpPr>
        <p:spPr>
          <a:xfrm>
            <a:off x="7391400" y="1920875"/>
            <a:ext cx="6507163" cy="5430838"/>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3" name="Google Shape;53;p12"/>
          <p:cNvSpPr txBox="1"/>
          <p:nvPr>
            <p:ph idx="10" type="dt"/>
          </p:nvPr>
        </p:nvSpPr>
        <p:spPr>
          <a:xfrm>
            <a:off x="731838" y="7627938"/>
            <a:ext cx="3413125"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2"/>
          <p:cNvSpPr txBox="1"/>
          <p:nvPr>
            <p:ph idx="11" type="ftr"/>
          </p:nvPr>
        </p:nvSpPr>
        <p:spPr>
          <a:xfrm>
            <a:off x="4999038" y="7627938"/>
            <a:ext cx="4632325"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2"/>
          <p:cNvSpPr txBox="1"/>
          <p:nvPr>
            <p:ph idx="12" type="sldNum"/>
          </p:nvPr>
        </p:nvSpPr>
        <p:spPr>
          <a:xfrm>
            <a:off x="10485438" y="7627938"/>
            <a:ext cx="3413125"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6" name="Shape 56"/>
        <p:cNvGrpSpPr/>
        <p:nvPr/>
      </p:nvGrpSpPr>
      <p:grpSpPr>
        <a:xfrm>
          <a:off x="0" y="0"/>
          <a:ext cx="0" cy="0"/>
          <a:chOff x="0" y="0"/>
          <a:chExt cx="0" cy="0"/>
        </a:xfrm>
      </p:grpSpPr>
      <p:sp>
        <p:nvSpPr>
          <p:cNvPr id="57" name="Google Shape;57;p13"/>
          <p:cNvSpPr txBox="1"/>
          <p:nvPr>
            <p:ph type="title"/>
          </p:nvPr>
        </p:nvSpPr>
        <p:spPr>
          <a:xfrm>
            <a:off x="731838" y="330200"/>
            <a:ext cx="13166725" cy="13716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13"/>
          <p:cNvSpPr txBox="1"/>
          <p:nvPr>
            <p:ph idx="1" type="body"/>
          </p:nvPr>
        </p:nvSpPr>
        <p:spPr>
          <a:xfrm>
            <a:off x="731838" y="1841500"/>
            <a:ext cx="6464300" cy="768350"/>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9" name="Google Shape;59;p13"/>
          <p:cNvSpPr txBox="1"/>
          <p:nvPr>
            <p:ph idx="2" type="body"/>
          </p:nvPr>
        </p:nvSpPr>
        <p:spPr>
          <a:xfrm>
            <a:off x="731838" y="2609850"/>
            <a:ext cx="6464300" cy="4741863"/>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0" name="Google Shape;60;p13"/>
          <p:cNvSpPr txBox="1"/>
          <p:nvPr>
            <p:ph idx="3" type="body"/>
          </p:nvPr>
        </p:nvSpPr>
        <p:spPr>
          <a:xfrm>
            <a:off x="7432675" y="1841500"/>
            <a:ext cx="6465888" cy="768350"/>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1" name="Google Shape;61;p13"/>
          <p:cNvSpPr txBox="1"/>
          <p:nvPr>
            <p:ph idx="4" type="body"/>
          </p:nvPr>
        </p:nvSpPr>
        <p:spPr>
          <a:xfrm>
            <a:off x="7432675" y="2609850"/>
            <a:ext cx="6465888" cy="4741863"/>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2" name="Google Shape;62;p13"/>
          <p:cNvSpPr txBox="1"/>
          <p:nvPr>
            <p:ph idx="10" type="dt"/>
          </p:nvPr>
        </p:nvSpPr>
        <p:spPr>
          <a:xfrm>
            <a:off x="731838" y="7627938"/>
            <a:ext cx="3413125"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3"/>
          <p:cNvSpPr txBox="1"/>
          <p:nvPr>
            <p:ph idx="11" type="ftr"/>
          </p:nvPr>
        </p:nvSpPr>
        <p:spPr>
          <a:xfrm>
            <a:off x="4999038" y="7627938"/>
            <a:ext cx="4632325"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3"/>
          <p:cNvSpPr txBox="1"/>
          <p:nvPr>
            <p:ph idx="12" type="sldNum"/>
          </p:nvPr>
        </p:nvSpPr>
        <p:spPr>
          <a:xfrm>
            <a:off x="10485438" y="7627938"/>
            <a:ext cx="3413125"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5" name="Shape 65"/>
        <p:cNvGrpSpPr/>
        <p:nvPr/>
      </p:nvGrpSpPr>
      <p:grpSpPr>
        <a:xfrm>
          <a:off x="0" y="0"/>
          <a:ext cx="0" cy="0"/>
          <a:chOff x="0" y="0"/>
          <a:chExt cx="0" cy="0"/>
        </a:xfrm>
      </p:grpSpPr>
      <p:sp>
        <p:nvSpPr>
          <p:cNvPr id="66" name="Google Shape;66;p14"/>
          <p:cNvSpPr txBox="1"/>
          <p:nvPr>
            <p:ph type="title"/>
          </p:nvPr>
        </p:nvSpPr>
        <p:spPr>
          <a:xfrm>
            <a:off x="731838" y="330200"/>
            <a:ext cx="13166725" cy="13716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4"/>
          <p:cNvSpPr txBox="1"/>
          <p:nvPr>
            <p:ph idx="10" type="dt"/>
          </p:nvPr>
        </p:nvSpPr>
        <p:spPr>
          <a:xfrm>
            <a:off x="731838" y="7627938"/>
            <a:ext cx="3413125"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4"/>
          <p:cNvSpPr txBox="1"/>
          <p:nvPr>
            <p:ph idx="11" type="ftr"/>
          </p:nvPr>
        </p:nvSpPr>
        <p:spPr>
          <a:xfrm>
            <a:off x="4999038" y="7627938"/>
            <a:ext cx="4632325"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4"/>
          <p:cNvSpPr txBox="1"/>
          <p:nvPr>
            <p:ph idx="12" type="sldNum"/>
          </p:nvPr>
        </p:nvSpPr>
        <p:spPr>
          <a:xfrm>
            <a:off x="10485438" y="7627938"/>
            <a:ext cx="3413125"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0" name="Shape 70"/>
        <p:cNvGrpSpPr/>
        <p:nvPr/>
      </p:nvGrpSpPr>
      <p:grpSpPr>
        <a:xfrm>
          <a:off x="0" y="0"/>
          <a:ext cx="0" cy="0"/>
          <a:chOff x="0" y="0"/>
          <a:chExt cx="0" cy="0"/>
        </a:xfrm>
      </p:grpSpPr>
      <p:sp>
        <p:nvSpPr>
          <p:cNvPr id="71" name="Google Shape;71;p15"/>
          <p:cNvSpPr txBox="1"/>
          <p:nvPr>
            <p:ph idx="10" type="dt"/>
          </p:nvPr>
        </p:nvSpPr>
        <p:spPr>
          <a:xfrm>
            <a:off x="731838" y="7627938"/>
            <a:ext cx="3413125"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5"/>
          <p:cNvSpPr txBox="1"/>
          <p:nvPr>
            <p:ph idx="11" type="ftr"/>
          </p:nvPr>
        </p:nvSpPr>
        <p:spPr>
          <a:xfrm>
            <a:off x="4999038" y="7627938"/>
            <a:ext cx="4632325"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5"/>
          <p:cNvSpPr txBox="1"/>
          <p:nvPr>
            <p:ph idx="12" type="sldNum"/>
          </p:nvPr>
        </p:nvSpPr>
        <p:spPr>
          <a:xfrm>
            <a:off x="10485438" y="7627938"/>
            <a:ext cx="3413125"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4" name="Shape 74"/>
        <p:cNvGrpSpPr/>
        <p:nvPr/>
      </p:nvGrpSpPr>
      <p:grpSpPr>
        <a:xfrm>
          <a:off x="0" y="0"/>
          <a:ext cx="0" cy="0"/>
          <a:chOff x="0" y="0"/>
          <a:chExt cx="0" cy="0"/>
        </a:xfrm>
      </p:grpSpPr>
      <p:sp>
        <p:nvSpPr>
          <p:cNvPr id="75" name="Google Shape;75;p16"/>
          <p:cNvSpPr txBox="1"/>
          <p:nvPr>
            <p:ph type="title"/>
          </p:nvPr>
        </p:nvSpPr>
        <p:spPr>
          <a:xfrm>
            <a:off x="731838" y="327025"/>
            <a:ext cx="4813300" cy="1395413"/>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6"/>
          <p:cNvSpPr txBox="1"/>
          <p:nvPr>
            <p:ph idx="1" type="body"/>
          </p:nvPr>
        </p:nvSpPr>
        <p:spPr>
          <a:xfrm>
            <a:off x="5719763" y="327025"/>
            <a:ext cx="8178800" cy="7024688"/>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77" name="Google Shape;77;p16"/>
          <p:cNvSpPr txBox="1"/>
          <p:nvPr>
            <p:ph idx="2" type="body"/>
          </p:nvPr>
        </p:nvSpPr>
        <p:spPr>
          <a:xfrm>
            <a:off x="731838" y="1722438"/>
            <a:ext cx="4813300" cy="5629275"/>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8" name="Google Shape;78;p16"/>
          <p:cNvSpPr txBox="1"/>
          <p:nvPr>
            <p:ph idx="10" type="dt"/>
          </p:nvPr>
        </p:nvSpPr>
        <p:spPr>
          <a:xfrm>
            <a:off x="731838" y="7627938"/>
            <a:ext cx="3413125"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6"/>
          <p:cNvSpPr txBox="1"/>
          <p:nvPr>
            <p:ph idx="11" type="ftr"/>
          </p:nvPr>
        </p:nvSpPr>
        <p:spPr>
          <a:xfrm>
            <a:off x="4999038" y="7627938"/>
            <a:ext cx="4632325"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6"/>
          <p:cNvSpPr txBox="1"/>
          <p:nvPr>
            <p:ph idx="12" type="sldNum"/>
          </p:nvPr>
        </p:nvSpPr>
        <p:spPr>
          <a:xfrm>
            <a:off x="10485438" y="7627938"/>
            <a:ext cx="3413125"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1" name="Shape 81"/>
        <p:cNvGrpSpPr/>
        <p:nvPr/>
      </p:nvGrpSpPr>
      <p:grpSpPr>
        <a:xfrm>
          <a:off x="0" y="0"/>
          <a:ext cx="0" cy="0"/>
          <a:chOff x="0" y="0"/>
          <a:chExt cx="0" cy="0"/>
        </a:xfrm>
      </p:grpSpPr>
      <p:sp>
        <p:nvSpPr>
          <p:cNvPr id="82" name="Google Shape;82;p17"/>
          <p:cNvSpPr txBox="1"/>
          <p:nvPr>
            <p:ph type="title"/>
          </p:nvPr>
        </p:nvSpPr>
        <p:spPr>
          <a:xfrm>
            <a:off x="2867025" y="5761038"/>
            <a:ext cx="8778875" cy="6794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17"/>
          <p:cNvSpPr/>
          <p:nvPr>
            <p:ph idx="2" type="pic"/>
          </p:nvPr>
        </p:nvSpPr>
        <p:spPr>
          <a:xfrm>
            <a:off x="2867025" y="735013"/>
            <a:ext cx="8778875" cy="4938712"/>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4" name="Google Shape;84;p17"/>
          <p:cNvSpPr txBox="1"/>
          <p:nvPr>
            <p:ph idx="1" type="body"/>
          </p:nvPr>
        </p:nvSpPr>
        <p:spPr>
          <a:xfrm>
            <a:off x="2867025" y="6440488"/>
            <a:ext cx="8778875" cy="966787"/>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85" name="Google Shape;85;p17"/>
          <p:cNvSpPr txBox="1"/>
          <p:nvPr>
            <p:ph idx="10" type="dt"/>
          </p:nvPr>
        </p:nvSpPr>
        <p:spPr>
          <a:xfrm>
            <a:off x="731838" y="7627938"/>
            <a:ext cx="3413125"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7"/>
          <p:cNvSpPr txBox="1"/>
          <p:nvPr>
            <p:ph idx="11" type="ftr"/>
          </p:nvPr>
        </p:nvSpPr>
        <p:spPr>
          <a:xfrm>
            <a:off x="4999038" y="7627938"/>
            <a:ext cx="4632325"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7"/>
          <p:cNvSpPr txBox="1"/>
          <p:nvPr>
            <p:ph idx="12" type="sldNum"/>
          </p:nvPr>
        </p:nvSpPr>
        <p:spPr>
          <a:xfrm>
            <a:off x="10485438" y="7627938"/>
            <a:ext cx="3413125"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88" name="Shape 88"/>
        <p:cNvGrpSpPr/>
        <p:nvPr/>
      </p:nvGrpSpPr>
      <p:grpSpPr>
        <a:xfrm>
          <a:off x="0" y="0"/>
          <a:ext cx="0" cy="0"/>
          <a:chOff x="0" y="0"/>
          <a:chExt cx="0" cy="0"/>
        </a:xfrm>
      </p:grpSpPr>
      <p:sp>
        <p:nvSpPr>
          <p:cNvPr id="89" name="Google Shape;89;p18"/>
          <p:cNvSpPr txBox="1"/>
          <p:nvPr>
            <p:ph type="title"/>
          </p:nvPr>
        </p:nvSpPr>
        <p:spPr>
          <a:xfrm>
            <a:off x="731838" y="330200"/>
            <a:ext cx="13166725" cy="13716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8"/>
          <p:cNvSpPr txBox="1"/>
          <p:nvPr>
            <p:ph idx="1" type="body"/>
          </p:nvPr>
        </p:nvSpPr>
        <p:spPr>
          <a:xfrm rot="5400000">
            <a:off x="4599781" y="-1947069"/>
            <a:ext cx="5430838" cy="1316672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1" name="Google Shape;91;p18"/>
          <p:cNvSpPr txBox="1"/>
          <p:nvPr>
            <p:ph idx="10" type="dt"/>
          </p:nvPr>
        </p:nvSpPr>
        <p:spPr>
          <a:xfrm>
            <a:off x="731838" y="7627938"/>
            <a:ext cx="3413125"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8"/>
          <p:cNvSpPr txBox="1"/>
          <p:nvPr>
            <p:ph idx="11" type="ftr"/>
          </p:nvPr>
        </p:nvSpPr>
        <p:spPr>
          <a:xfrm>
            <a:off x="4999038" y="7627938"/>
            <a:ext cx="4632325"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8"/>
          <p:cNvSpPr txBox="1"/>
          <p:nvPr>
            <p:ph idx="12" type="sldNum"/>
          </p:nvPr>
        </p:nvSpPr>
        <p:spPr>
          <a:xfrm>
            <a:off x="10485438" y="7627938"/>
            <a:ext cx="3413125"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94" name="Shape 94"/>
        <p:cNvGrpSpPr/>
        <p:nvPr/>
      </p:nvGrpSpPr>
      <p:grpSpPr>
        <a:xfrm>
          <a:off x="0" y="0"/>
          <a:ext cx="0" cy="0"/>
          <a:chOff x="0" y="0"/>
          <a:chExt cx="0" cy="0"/>
        </a:xfrm>
      </p:grpSpPr>
      <p:sp>
        <p:nvSpPr>
          <p:cNvPr id="95" name="Google Shape;95;p19"/>
          <p:cNvSpPr txBox="1"/>
          <p:nvPr>
            <p:ph type="title"/>
          </p:nvPr>
        </p:nvSpPr>
        <p:spPr>
          <a:xfrm rot="5400000">
            <a:off x="8742362" y="2195513"/>
            <a:ext cx="7021513" cy="32908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19"/>
          <p:cNvSpPr txBox="1"/>
          <p:nvPr>
            <p:ph idx="1" type="body"/>
          </p:nvPr>
        </p:nvSpPr>
        <p:spPr>
          <a:xfrm rot="5400000">
            <a:off x="2082800" y="-1020762"/>
            <a:ext cx="7021513" cy="9723437"/>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7" name="Google Shape;97;p19"/>
          <p:cNvSpPr txBox="1"/>
          <p:nvPr>
            <p:ph idx="10" type="dt"/>
          </p:nvPr>
        </p:nvSpPr>
        <p:spPr>
          <a:xfrm>
            <a:off x="731838" y="7627938"/>
            <a:ext cx="3413125"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9"/>
          <p:cNvSpPr txBox="1"/>
          <p:nvPr>
            <p:ph idx="11" type="ftr"/>
          </p:nvPr>
        </p:nvSpPr>
        <p:spPr>
          <a:xfrm>
            <a:off x="4999038" y="7627938"/>
            <a:ext cx="4632325"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9"/>
          <p:cNvSpPr txBox="1"/>
          <p:nvPr>
            <p:ph idx="12" type="sldNum"/>
          </p:nvPr>
        </p:nvSpPr>
        <p:spPr>
          <a:xfrm>
            <a:off x="10485438" y="7627938"/>
            <a:ext cx="3413125"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spTree>
      <p:nvGrpSpPr>
        <p:cNvPr id="100" name="Shape 100"/>
        <p:cNvGrpSpPr/>
        <p:nvPr/>
      </p:nvGrpSpPr>
      <p:grpSpPr>
        <a:xfrm>
          <a:off x="0" y="0"/>
          <a:ext cx="0" cy="0"/>
          <a:chOff x="0" y="0"/>
          <a:chExt cx="0" cy="0"/>
        </a:xfrm>
      </p:grpSpPr>
      <p:sp>
        <p:nvSpPr>
          <p:cNvPr id="101" name="Google Shape;101;p20"/>
          <p:cNvSpPr txBox="1"/>
          <p:nvPr>
            <p:ph type="title"/>
          </p:nvPr>
        </p:nvSpPr>
        <p:spPr>
          <a:xfrm>
            <a:off x="731841" y="330200"/>
            <a:ext cx="13166725" cy="13716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USF bullet slide">
  <p:cSld name="2_USF bullet slide">
    <p:spTree>
      <p:nvGrpSpPr>
        <p:cNvPr id="16" name="Shape 1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ustom Layout">
  <p:cSld name="1_Custom Layout">
    <p:spTree>
      <p:nvGrpSpPr>
        <p:cNvPr id="17" name="Shape 1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8" name="Shape 18"/>
        <p:cNvGrpSpPr/>
        <p:nvPr/>
      </p:nvGrpSpPr>
      <p:grpSpPr>
        <a:xfrm>
          <a:off x="0" y="0"/>
          <a:ext cx="0" cy="0"/>
          <a:chOff x="0" y="0"/>
          <a:chExt cx="0" cy="0"/>
        </a:xfrm>
      </p:grpSpPr>
      <p:sp>
        <p:nvSpPr>
          <p:cNvPr id="19" name="Google Shape;19;p5"/>
          <p:cNvSpPr txBox="1"/>
          <p:nvPr>
            <p:ph type="title"/>
          </p:nvPr>
        </p:nvSpPr>
        <p:spPr>
          <a:xfrm>
            <a:off x="731520" y="91440"/>
            <a:ext cx="13167360" cy="1371600"/>
          </a:xfrm>
          <a:prstGeom prst="rect">
            <a:avLst/>
          </a:prstGeom>
          <a:noFill/>
          <a:ln>
            <a:noFill/>
          </a:ln>
        </p:spPr>
        <p:txBody>
          <a:bodyPr anchorCtr="0" anchor="t" bIns="65300" lIns="130600" spcFirstLastPara="1" rIns="130600" wrap="square" tIns="65300">
            <a:noAutofit/>
          </a:bodyPr>
          <a:lstStyle>
            <a:lvl1pPr lvl="0" marR="0" rtl="0" algn="l">
              <a:lnSpc>
                <a:spcPct val="100843"/>
              </a:lnSpc>
              <a:spcBef>
                <a:spcPts val="0"/>
              </a:spcBef>
              <a:spcAft>
                <a:spcPts val="0"/>
              </a:spcAft>
              <a:buClr>
                <a:srgbClr val="FFFFFF"/>
              </a:buClr>
              <a:buSzPts val="5100"/>
              <a:buFont typeface="Arial Black"/>
              <a:buNone/>
              <a:defRPr b="1" i="0" sz="5100" u="none" cap="none" strike="noStrike">
                <a:solidFill>
                  <a:srgbClr val="FFFFFF"/>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 name="Google Shape;20;p5"/>
          <p:cNvSpPr txBox="1"/>
          <p:nvPr>
            <p:ph idx="1" type="body"/>
          </p:nvPr>
        </p:nvSpPr>
        <p:spPr>
          <a:xfrm>
            <a:off x="731520" y="1518285"/>
            <a:ext cx="13167360" cy="5705476"/>
          </a:xfrm>
          <a:prstGeom prst="rect">
            <a:avLst/>
          </a:prstGeom>
          <a:noFill/>
          <a:ln>
            <a:noFill/>
          </a:ln>
        </p:spPr>
        <p:txBody>
          <a:bodyPr anchorCtr="0" anchor="t" bIns="65300" lIns="130600" spcFirstLastPara="1" rIns="130600" wrap="square" tIns="65300">
            <a:noAutofit/>
          </a:bodyPr>
          <a:lstStyle>
            <a:lvl1pPr indent="-412750" lvl="0" marL="457200" marR="0" rtl="0" algn="l">
              <a:lnSpc>
                <a:spcPct val="157620"/>
              </a:lnSpc>
              <a:spcBef>
                <a:spcPts val="0"/>
              </a:spcBef>
              <a:spcAft>
                <a:spcPts val="0"/>
              </a:spcAft>
              <a:buClr>
                <a:srgbClr val="00543C"/>
              </a:buClr>
              <a:buSzPts val="2900"/>
              <a:buFont typeface="Noto Sans Symbols"/>
              <a:buChar char="⬥"/>
              <a:defRPr b="1" i="0" sz="2900" u="none" cap="none" strike="noStrike">
                <a:solidFill>
                  <a:srgbClr val="00543C"/>
                </a:solidFill>
                <a:latin typeface="Arial"/>
                <a:ea typeface="Arial"/>
                <a:cs typeface="Arial"/>
                <a:sym typeface="Arial"/>
              </a:defRPr>
            </a:lvl1pPr>
            <a:lvl2pPr indent="-228600" lvl="1" marL="914400" marR="0" rtl="0" algn="l">
              <a:lnSpc>
                <a:spcPct val="175807"/>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2pPr>
            <a:lvl3pPr indent="-374650" lvl="2" marL="1371600" marR="0" rtl="0" algn="l">
              <a:lnSpc>
                <a:spcPct val="198739"/>
              </a:lnSpc>
              <a:spcBef>
                <a:spcPts val="0"/>
              </a:spcBef>
              <a:spcAft>
                <a:spcPts val="0"/>
              </a:spcAft>
              <a:buClr>
                <a:schemeClr val="lt2"/>
              </a:buClr>
              <a:buSzPts val="2300"/>
              <a:buFont typeface="Arial"/>
              <a:buChar char="•"/>
              <a:defRPr b="0" i="0" sz="2300" u="none" cap="none" strike="noStrike">
                <a:solidFill>
                  <a:schemeClr val="lt1"/>
                </a:solidFill>
                <a:latin typeface="Arial"/>
                <a:ea typeface="Arial"/>
                <a:cs typeface="Arial"/>
                <a:sym typeface="Arial"/>
              </a:defRPr>
            </a:lvl3pPr>
            <a:lvl4pPr indent="-355600" lvl="3" marL="1828800" marR="0" rtl="0" algn="l">
              <a:lnSpc>
                <a:spcPct val="228550"/>
              </a:lnSpc>
              <a:spcBef>
                <a:spcPts val="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lnSpc>
                <a:spcPct val="228550"/>
              </a:lnSpc>
              <a:spcBef>
                <a:spcPts val="0"/>
              </a:spcBef>
              <a:spcAft>
                <a:spcPts val="0"/>
              </a:spcAft>
              <a:buClr>
                <a:schemeClr val="lt1"/>
              </a:buClr>
              <a:buSzPts val="2000"/>
              <a:buFont typeface="Merriweather Sans"/>
              <a:buChar char="-"/>
              <a:defRPr b="0" i="0" sz="2000" u="none" cap="none" strike="noStrike">
                <a:solidFill>
                  <a:schemeClr val="lt1"/>
                </a:solidFill>
                <a:latin typeface="Arial"/>
                <a:ea typeface="Arial"/>
                <a:cs typeface="Arial"/>
                <a:sym typeface="Arial"/>
              </a:defRPr>
            </a:lvl5pPr>
            <a:lvl6pPr indent="-412750" lvl="5" marL="2743200" marR="0" rtl="0" algn="l">
              <a:spcBef>
                <a:spcPts val="580"/>
              </a:spcBef>
              <a:spcAft>
                <a:spcPts val="0"/>
              </a:spcAft>
              <a:buClr>
                <a:schemeClr val="lt1"/>
              </a:buClr>
              <a:buSzPts val="2900"/>
              <a:buFont typeface="Arial"/>
              <a:buChar char="•"/>
              <a:defRPr b="0" i="0" sz="2900" u="none" cap="none" strike="noStrike">
                <a:solidFill>
                  <a:schemeClr val="lt1"/>
                </a:solidFill>
                <a:latin typeface="Arial"/>
                <a:ea typeface="Arial"/>
                <a:cs typeface="Arial"/>
                <a:sym typeface="Arial"/>
              </a:defRPr>
            </a:lvl6pPr>
            <a:lvl7pPr indent="-412750" lvl="6" marL="3200400" marR="0" rtl="0" algn="l">
              <a:spcBef>
                <a:spcPts val="580"/>
              </a:spcBef>
              <a:spcAft>
                <a:spcPts val="0"/>
              </a:spcAft>
              <a:buClr>
                <a:schemeClr val="lt1"/>
              </a:buClr>
              <a:buSzPts val="2900"/>
              <a:buFont typeface="Arial"/>
              <a:buChar char="•"/>
              <a:defRPr b="0" i="0" sz="2900" u="none" cap="none" strike="noStrike">
                <a:solidFill>
                  <a:schemeClr val="lt1"/>
                </a:solidFill>
                <a:latin typeface="Arial"/>
                <a:ea typeface="Arial"/>
                <a:cs typeface="Arial"/>
                <a:sym typeface="Arial"/>
              </a:defRPr>
            </a:lvl7pPr>
            <a:lvl8pPr indent="-412750" lvl="7" marL="3657600" marR="0" rtl="0" algn="l">
              <a:spcBef>
                <a:spcPts val="580"/>
              </a:spcBef>
              <a:spcAft>
                <a:spcPts val="0"/>
              </a:spcAft>
              <a:buClr>
                <a:schemeClr val="lt1"/>
              </a:buClr>
              <a:buSzPts val="2900"/>
              <a:buFont typeface="Arial"/>
              <a:buChar char="•"/>
              <a:defRPr b="0" i="0" sz="2900" u="none" cap="none" strike="noStrike">
                <a:solidFill>
                  <a:schemeClr val="lt1"/>
                </a:solidFill>
                <a:latin typeface="Arial"/>
                <a:ea typeface="Arial"/>
                <a:cs typeface="Arial"/>
                <a:sym typeface="Arial"/>
              </a:defRPr>
            </a:lvl8pPr>
            <a:lvl9pPr indent="-412750" lvl="8" marL="4114800" marR="0" rtl="0" algn="l">
              <a:spcBef>
                <a:spcPts val="580"/>
              </a:spcBef>
              <a:spcAft>
                <a:spcPts val="0"/>
              </a:spcAft>
              <a:buClr>
                <a:schemeClr val="lt1"/>
              </a:buClr>
              <a:buSzPts val="2900"/>
              <a:buFont typeface="Arial"/>
              <a:buChar char="•"/>
              <a:defRPr b="0" i="0" sz="2900" u="none" cap="none" strike="noStrike">
                <a:solidFill>
                  <a:schemeClr val="lt1"/>
                </a:solidFill>
                <a:latin typeface="Arial"/>
                <a:ea typeface="Arial"/>
                <a:cs typeface="Arial"/>
                <a:sym typeface="Arial"/>
              </a:defRPr>
            </a:lvl9pPr>
          </a:lstStyle>
          <a:p/>
        </p:txBody>
      </p:sp>
      <p:sp>
        <p:nvSpPr>
          <p:cNvPr id="21" name="Google Shape;21;p5"/>
          <p:cNvSpPr txBox="1"/>
          <p:nvPr>
            <p:ph idx="11" type="ftr"/>
          </p:nvPr>
        </p:nvSpPr>
        <p:spPr>
          <a:xfrm>
            <a:off x="731520" y="7406640"/>
            <a:ext cx="13167360" cy="274320"/>
          </a:xfrm>
          <a:prstGeom prst="rect">
            <a:avLst/>
          </a:prstGeom>
          <a:noFill/>
          <a:ln>
            <a:noFill/>
          </a:ln>
        </p:spPr>
        <p:txBody>
          <a:bodyPr anchorCtr="0" anchor="t" bIns="65300" lIns="130600" spcFirstLastPara="1" rIns="130600" wrap="square" tIns="65300">
            <a:noAutofit/>
          </a:bodyPr>
          <a:lstStyle>
            <a:lvl1pPr lvl="0" marR="0" rtl="0" algn="l">
              <a:spcBef>
                <a:spcPts val="0"/>
              </a:spcBef>
              <a:spcAft>
                <a:spcPts val="0"/>
              </a:spcAft>
              <a:buSzPts val="1400"/>
              <a:buNone/>
              <a:defRPr sz="2600">
                <a:solidFill>
                  <a:schemeClr val="lt1"/>
                </a:solidFill>
                <a:latin typeface="Arial"/>
                <a:ea typeface="Arial"/>
                <a:cs typeface="Arial"/>
                <a:sym typeface="Arial"/>
              </a:defRPr>
            </a:lvl1pPr>
            <a:lvl2pPr lvl="1" marR="0" rtl="0" algn="l">
              <a:spcBef>
                <a:spcPts val="0"/>
              </a:spcBef>
              <a:spcAft>
                <a:spcPts val="0"/>
              </a:spcAft>
              <a:buSzPts val="1400"/>
              <a:buNone/>
              <a:defRPr b="0" i="0" sz="26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26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26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26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26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26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26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2600" u="none" cap="none" strike="noStrike">
                <a:solidFill>
                  <a:schemeClr val="lt1"/>
                </a:solidFill>
                <a:latin typeface="Arial"/>
                <a:ea typeface="Arial"/>
                <a:cs typeface="Arial"/>
                <a:sym typeface="Arial"/>
              </a:defRPr>
            </a:lvl9pPr>
          </a:lstStyle>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USF bullet slide">
  <p:cSld name="4_USF bullet slide">
    <p:spTree>
      <p:nvGrpSpPr>
        <p:cNvPr id="22" name="Shape 2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spTree>
      <p:nvGrpSpPr>
        <p:cNvPr id="23" name="Shape 23"/>
        <p:cNvGrpSpPr/>
        <p:nvPr/>
      </p:nvGrpSpPr>
      <p:grpSpPr>
        <a:xfrm>
          <a:off x="0" y="0"/>
          <a:ext cx="0" cy="0"/>
          <a:chOff x="0" y="0"/>
          <a:chExt cx="0" cy="0"/>
        </a:xfrm>
      </p:grpSpPr>
      <p:sp>
        <p:nvSpPr>
          <p:cNvPr id="24" name="Google Shape;24;p7"/>
          <p:cNvSpPr txBox="1"/>
          <p:nvPr>
            <p:ph type="title"/>
          </p:nvPr>
        </p:nvSpPr>
        <p:spPr>
          <a:xfrm>
            <a:off x="731841" y="330200"/>
            <a:ext cx="13166725" cy="1371600"/>
          </a:xfrm>
          <a:prstGeom prst="rect">
            <a:avLst/>
          </a:prstGeom>
          <a:noFill/>
          <a:ln>
            <a:noFill/>
          </a:ln>
        </p:spPr>
        <p:txBody>
          <a:bodyPr anchorCtr="0" anchor="t" bIns="45700" lIns="91425" spcFirstLastPara="1" rIns="91425" wrap="square" tIns="45700">
            <a:noAutofit/>
          </a:bodyPr>
          <a:lstStyle>
            <a:lvl1pPr lvl="0" marR="0" rtl="0" algn="l">
              <a:lnSpc>
                <a:spcPct val="119604"/>
              </a:lnSpc>
              <a:spcBef>
                <a:spcPts val="0"/>
              </a:spcBef>
              <a:spcAft>
                <a:spcPts val="0"/>
              </a:spcAft>
              <a:buClr>
                <a:srgbClr val="FFFFFF"/>
              </a:buClr>
              <a:buSzPts val="4300"/>
              <a:buFont typeface="Arial"/>
              <a:buNone/>
              <a:defRPr b="1" i="0" sz="4300" u="none" cap="none" strike="noStrik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1" name="Shape 31"/>
        <p:cNvGrpSpPr/>
        <p:nvPr/>
      </p:nvGrpSpPr>
      <p:grpSpPr>
        <a:xfrm>
          <a:off x="0" y="0"/>
          <a:ext cx="0" cy="0"/>
          <a:chOff x="0" y="0"/>
          <a:chExt cx="0" cy="0"/>
        </a:xfrm>
      </p:grpSpPr>
      <p:sp>
        <p:nvSpPr>
          <p:cNvPr id="32" name="Google Shape;32;p9"/>
          <p:cNvSpPr txBox="1"/>
          <p:nvPr>
            <p:ph type="title"/>
          </p:nvPr>
        </p:nvSpPr>
        <p:spPr>
          <a:xfrm>
            <a:off x="731838" y="330200"/>
            <a:ext cx="13166725" cy="13716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9"/>
          <p:cNvSpPr txBox="1"/>
          <p:nvPr>
            <p:ph idx="1" type="body"/>
          </p:nvPr>
        </p:nvSpPr>
        <p:spPr>
          <a:xfrm>
            <a:off x="731838" y="1920875"/>
            <a:ext cx="13166725" cy="543083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 name="Google Shape;34;p9"/>
          <p:cNvSpPr txBox="1"/>
          <p:nvPr>
            <p:ph idx="10" type="dt"/>
          </p:nvPr>
        </p:nvSpPr>
        <p:spPr>
          <a:xfrm>
            <a:off x="731838" y="7627938"/>
            <a:ext cx="3413125"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9"/>
          <p:cNvSpPr txBox="1"/>
          <p:nvPr>
            <p:ph idx="11" type="ftr"/>
          </p:nvPr>
        </p:nvSpPr>
        <p:spPr>
          <a:xfrm>
            <a:off x="4999038" y="7627938"/>
            <a:ext cx="4632325"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9"/>
          <p:cNvSpPr txBox="1"/>
          <p:nvPr>
            <p:ph idx="12" type="sldNum"/>
          </p:nvPr>
        </p:nvSpPr>
        <p:spPr>
          <a:xfrm>
            <a:off x="10485438" y="7627938"/>
            <a:ext cx="3413125"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7" name="Shape 37"/>
        <p:cNvGrpSpPr/>
        <p:nvPr/>
      </p:nvGrpSpPr>
      <p:grpSpPr>
        <a:xfrm>
          <a:off x="0" y="0"/>
          <a:ext cx="0" cy="0"/>
          <a:chOff x="0" y="0"/>
          <a:chExt cx="0" cy="0"/>
        </a:xfrm>
      </p:grpSpPr>
      <p:sp>
        <p:nvSpPr>
          <p:cNvPr id="38" name="Google Shape;38;p10"/>
          <p:cNvSpPr txBox="1"/>
          <p:nvPr>
            <p:ph type="ctrTitle"/>
          </p:nvPr>
        </p:nvSpPr>
        <p:spPr>
          <a:xfrm>
            <a:off x="1096963" y="2555875"/>
            <a:ext cx="12436475" cy="17653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0"/>
          <p:cNvSpPr txBox="1"/>
          <p:nvPr>
            <p:ph idx="1" type="subTitle"/>
          </p:nvPr>
        </p:nvSpPr>
        <p:spPr>
          <a:xfrm>
            <a:off x="2193925" y="4664075"/>
            <a:ext cx="10242550" cy="210185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40" name="Google Shape;40;p10"/>
          <p:cNvSpPr txBox="1"/>
          <p:nvPr>
            <p:ph idx="10" type="dt"/>
          </p:nvPr>
        </p:nvSpPr>
        <p:spPr>
          <a:xfrm>
            <a:off x="731838" y="7627938"/>
            <a:ext cx="3413125"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10"/>
          <p:cNvSpPr txBox="1"/>
          <p:nvPr>
            <p:ph idx="11" type="ftr"/>
          </p:nvPr>
        </p:nvSpPr>
        <p:spPr>
          <a:xfrm>
            <a:off x="4999038" y="7627938"/>
            <a:ext cx="4632325"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0"/>
          <p:cNvSpPr txBox="1"/>
          <p:nvPr>
            <p:ph idx="12" type="sldNum"/>
          </p:nvPr>
        </p:nvSpPr>
        <p:spPr>
          <a:xfrm>
            <a:off x="10485438" y="7627938"/>
            <a:ext cx="3413125"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3" name="Shape 43"/>
        <p:cNvGrpSpPr/>
        <p:nvPr/>
      </p:nvGrpSpPr>
      <p:grpSpPr>
        <a:xfrm>
          <a:off x="0" y="0"/>
          <a:ext cx="0" cy="0"/>
          <a:chOff x="0" y="0"/>
          <a:chExt cx="0" cy="0"/>
        </a:xfrm>
      </p:grpSpPr>
      <p:sp>
        <p:nvSpPr>
          <p:cNvPr id="44" name="Google Shape;44;p11"/>
          <p:cNvSpPr txBox="1"/>
          <p:nvPr>
            <p:ph type="title"/>
          </p:nvPr>
        </p:nvSpPr>
        <p:spPr>
          <a:xfrm>
            <a:off x="1155700" y="5287963"/>
            <a:ext cx="12436475" cy="163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11"/>
          <p:cNvSpPr txBox="1"/>
          <p:nvPr>
            <p:ph idx="1" type="body"/>
          </p:nvPr>
        </p:nvSpPr>
        <p:spPr>
          <a:xfrm>
            <a:off x="1155700" y="3487738"/>
            <a:ext cx="12436475" cy="1800225"/>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6" name="Google Shape;46;p11"/>
          <p:cNvSpPr txBox="1"/>
          <p:nvPr>
            <p:ph idx="10" type="dt"/>
          </p:nvPr>
        </p:nvSpPr>
        <p:spPr>
          <a:xfrm>
            <a:off x="731838" y="7627938"/>
            <a:ext cx="3413125"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1"/>
          <p:cNvSpPr txBox="1"/>
          <p:nvPr>
            <p:ph idx="11" type="ftr"/>
          </p:nvPr>
        </p:nvSpPr>
        <p:spPr>
          <a:xfrm>
            <a:off x="4999038" y="7627938"/>
            <a:ext cx="4632325"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1"/>
          <p:cNvSpPr txBox="1"/>
          <p:nvPr>
            <p:ph idx="12" type="sldNum"/>
          </p:nvPr>
        </p:nvSpPr>
        <p:spPr>
          <a:xfrm>
            <a:off x="10485438" y="7627938"/>
            <a:ext cx="3413125"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3.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theme" Target="../theme/theme2.xml"/><Relationship Id="rId12" Type="http://schemas.openxmlformats.org/officeDocument/2006/relationships/slideLayout" Target="../slideLayouts/slideLayout18.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 name="Shape 9"/>
        <p:cNvGrpSpPr/>
        <p:nvPr/>
      </p:nvGrpSpPr>
      <p:grpSpPr>
        <a:xfrm>
          <a:off x="0" y="0"/>
          <a:ext cx="0" cy="0"/>
          <a:chOff x="0" y="0"/>
          <a:chExt cx="0" cy="0"/>
        </a:xfrm>
      </p:grpSpPr>
      <p:cxnSp>
        <p:nvCxnSpPr>
          <p:cNvPr id="10" name="Google Shape;10;p1"/>
          <p:cNvCxnSpPr/>
          <p:nvPr/>
        </p:nvCxnSpPr>
        <p:spPr>
          <a:xfrm rot="10800000">
            <a:off x="914401" y="1371600"/>
            <a:ext cx="12801599" cy="0"/>
          </a:xfrm>
          <a:prstGeom prst="straightConnector1">
            <a:avLst/>
          </a:prstGeom>
          <a:noFill/>
          <a:ln cap="flat" cmpd="sng" w="9525">
            <a:solidFill>
              <a:schemeClr val="dk1"/>
            </a:solidFill>
            <a:prstDash val="solid"/>
            <a:round/>
            <a:headEnd len="sm" w="sm" type="none"/>
            <a:tailEnd len="sm" w="sm" type="none"/>
          </a:ln>
        </p:spPr>
      </p:cxnSp>
      <p:pic>
        <p:nvPicPr>
          <p:cNvPr descr="logo and change the world.png" id="11" name="Google Shape;11;p1"/>
          <p:cNvPicPr preferRelativeResize="0"/>
          <p:nvPr/>
        </p:nvPicPr>
        <p:blipFill rotWithShape="1">
          <a:blip r:embed="rId1">
            <a:alphaModFix/>
          </a:blip>
          <a:srcRect b="0" l="0" r="0" t="0"/>
          <a:stretch/>
        </p:blipFill>
        <p:spPr>
          <a:xfrm>
            <a:off x="914401" y="454025"/>
            <a:ext cx="4094330" cy="457200"/>
          </a:xfrm>
          <a:prstGeom prst="rect">
            <a:avLst/>
          </a:prstGeom>
          <a:noFill/>
          <a:ln>
            <a:noFill/>
          </a:ln>
        </p:spPr>
      </p:pic>
      <p:pic>
        <p:nvPicPr>
          <p:cNvPr descr="USF symbol v2 white.png" id="12" name="Google Shape;12;p1"/>
          <p:cNvPicPr preferRelativeResize="0"/>
          <p:nvPr/>
        </p:nvPicPr>
        <p:blipFill rotWithShape="1">
          <a:blip r:embed="rId2">
            <a:alphaModFix amt="12000"/>
          </a:blip>
          <a:srcRect b="11731" l="0" r="11707" t="0"/>
          <a:stretch/>
        </p:blipFill>
        <p:spPr>
          <a:xfrm>
            <a:off x="8350229" y="1951133"/>
            <a:ext cx="6280172" cy="627846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5" name="Shape 25"/>
        <p:cNvGrpSpPr/>
        <p:nvPr/>
      </p:nvGrpSpPr>
      <p:grpSpPr>
        <a:xfrm>
          <a:off x="0" y="0"/>
          <a:ext cx="0" cy="0"/>
          <a:chOff x="0" y="0"/>
          <a:chExt cx="0" cy="0"/>
        </a:xfrm>
      </p:grpSpPr>
      <p:sp>
        <p:nvSpPr>
          <p:cNvPr id="26" name="Google Shape;26;p8"/>
          <p:cNvSpPr txBox="1"/>
          <p:nvPr>
            <p:ph type="title"/>
          </p:nvPr>
        </p:nvSpPr>
        <p:spPr>
          <a:xfrm>
            <a:off x="731838" y="330200"/>
            <a:ext cx="13166725" cy="13716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1"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7" name="Google Shape;27;p8"/>
          <p:cNvSpPr txBox="1"/>
          <p:nvPr>
            <p:ph idx="1" type="body"/>
          </p:nvPr>
        </p:nvSpPr>
        <p:spPr>
          <a:xfrm>
            <a:off x="731838" y="1920875"/>
            <a:ext cx="13166725" cy="5430838"/>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 name="Google Shape;28;p8"/>
          <p:cNvSpPr txBox="1"/>
          <p:nvPr>
            <p:ph idx="10" type="dt"/>
          </p:nvPr>
        </p:nvSpPr>
        <p:spPr>
          <a:xfrm>
            <a:off x="731838" y="7627938"/>
            <a:ext cx="3413125" cy="43815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9pPr>
          </a:lstStyle>
          <a:p/>
        </p:txBody>
      </p:sp>
      <p:sp>
        <p:nvSpPr>
          <p:cNvPr id="29" name="Google Shape;29;p8"/>
          <p:cNvSpPr txBox="1"/>
          <p:nvPr>
            <p:ph idx="11" type="ftr"/>
          </p:nvPr>
        </p:nvSpPr>
        <p:spPr>
          <a:xfrm>
            <a:off x="4999038" y="7627938"/>
            <a:ext cx="4632325" cy="43815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600" u="none" cap="none" strike="noStrike">
                <a:solidFill>
                  <a:schemeClr val="dk1"/>
                </a:solidFill>
                <a:latin typeface="Calibri"/>
                <a:ea typeface="Calibri"/>
                <a:cs typeface="Calibri"/>
                <a:sym typeface="Calibri"/>
              </a:defRPr>
            </a:lvl9pPr>
          </a:lstStyle>
          <a:p/>
        </p:txBody>
      </p:sp>
      <p:sp>
        <p:nvSpPr>
          <p:cNvPr id="30" name="Google Shape;30;p8"/>
          <p:cNvSpPr txBox="1"/>
          <p:nvPr>
            <p:ph idx="12" type="sldNum"/>
          </p:nvPr>
        </p:nvSpPr>
        <p:spPr>
          <a:xfrm>
            <a:off x="10485438" y="7627938"/>
            <a:ext cx="3413125" cy="43815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hyperlink" Target="https://nonprofitrisk.org/resources/articles/the-dark-side-of-leadership/" TargetMode="External"/><Relationship Id="rId4" Type="http://schemas.openxmlformats.org/officeDocument/2006/relationships/hyperlink" Target="https://www.councilofnonprofits.org/tools-resources/sexual-harassment-the-nonprofit-workplace" TargetMode="External"/><Relationship Id="rId5" Type="http://schemas.openxmlformats.org/officeDocument/2006/relationships/hyperlink" Target="https://www.philanthropy.com/article/Opinion-Growth-or-Mission-/24338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hyperlink" Target="http://www.youtube.com/watch?v=o4GtCXwfCok" TargetMode="Externa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21"/>
          <p:cNvSpPr txBox="1"/>
          <p:nvPr>
            <p:ph idx="1" type="body"/>
          </p:nvPr>
        </p:nvSpPr>
        <p:spPr>
          <a:xfrm>
            <a:off x="914400" y="1631203"/>
            <a:ext cx="12801600" cy="1097100"/>
          </a:xfrm>
          <a:prstGeom prst="rect">
            <a:avLst/>
          </a:prstGeom>
          <a:noFill/>
          <a:ln>
            <a:noFill/>
          </a:ln>
        </p:spPr>
        <p:txBody>
          <a:bodyPr anchorCtr="0" anchor="t" bIns="0" lIns="0" spcFirstLastPara="1" rIns="91425" wrap="square" tIns="0">
            <a:noAutofit/>
          </a:bodyPr>
          <a:lstStyle/>
          <a:p>
            <a:pPr indent="0" lvl="0" marL="0" rtl="0" algn="l">
              <a:lnSpc>
                <a:spcPct val="150000"/>
              </a:lnSpc>
              <a:spcBef>
                <a:spcPts val="0"/>
              </a:spcBef>
              <a:spcAft>
                <a:spcPts val="0"/>
              </a:spcAft>
              <a:buClr>
                <a:srgbClr val="FFFFFF"/>
              </a:buClr>
              <a:buSzPts val="3200"/>
              <a:buFont typeface="Arial"/>
              <a:buNone/>
            </a:pPr>
            <a:r>
              <a:rPr b="0" lang="en-US" sz="3200"/>
              <a:t>Nonprofit Ethical Case:</a:t>
            </a:r>
            <a:endParaRPr/>
          </a:p>
          <a:p>
            <a:pPr indent="0" lvl="0" marL="0" rtl="0" algn="l">
              <a:lnSpc>
                <a:spcPct val="109090"/>
              </a:lnSpc>
              <a:spcBef>
                <a:spcPts val="0"/>
              </a:spcBef>
              <a:spcAft>
                <a:spcPts val="0"/>
              </a:spcAft>
              <a:buClr>
                <a:srgbClr val="FFFFFF"/>
              </a:buClr>
              <a:buSzPts val="4400"/>
              <a:buFont typeface="Arial"/>
              <a:buNone/>
            </a:pPr>
            <a:r>
              <a:rPr lang="en-US" sz="4400"/>
              <a:t>Growth at a human price: How Silicon Valley Community Foundation’s </a:t>
            </a:r>
            <a:r>
              <a:rPr lang="en-US" sz="4400"/>
              <a:t>l</a:t>
            </a:r>
            <a:r>
              <a:rPr lang="en-US" sz="4400"/>
              <a:t>eaders fostered a toxic culture</a:t>
            </a:r>
            <a:endParaRPr sz="4400"/>
          </a:p>
          <a:p>
            <a:pPr indent="0" lvl="0" marL="0" rtl="0" algn="l">
              <a:lnSpc>
                <a:spcPct val="109090"/>
              </a:lnSpc>
              <a:spcBef>
                <a:spcPts val="0"/>
              </a:spcBef>
              <a:spcAft>
                <a:spcPts val="0"/>
              </a:spcAft>
              <a:buClr>
                <a:srgbClr val="FFFFFF"/>
              </a:buClr>
              <a:buSzPts val="4400"/>
              <a:buFont typeface="Arial"/>
              <a:buNone/>
            </a:pPr>
            <a:r>
              <a:t/>
            </a:r>
            <a:endParaRPr sz="4400"/>
          </a:p>
          <a:p>
            <a:pPr indent="0" lvl="0" marL="0" rtl="0" algn="l">
              <a:lnSpc>
                <a:spcPct val="80000"/>
              </a:lnSpc>
              <a:spcBef>
                <a:spcPts val="0"/>
              </a:spcBef>
              <a:spcAft>
                <a:spcPts val="0"/>
              </a:spcAft>
              <a:buClr>
                <a:srgbClr val="FFFFFF"/>
              </a:buClr>
              <a:buSzPts val="6000"/>
              <a:buFont typeface="Arial"/>
              <a:buNone/>
            </a:pPr>
            <a:r>
              <a:t/>
            </a:r>
            <a:endParaRPr sz="6000"/>
          </a:p>
        </p:txBody>
      </p:sp>
      <p:sp>
        <p:nvSpPr>
          <p:cNvPr id="107" name="Google Shape;107;p21"/>
          <p:cNvSpPr txBox="1"/>
          <p:nvPr>
            <p:ph idx="2" type="body"/>
          </p:nvPr>
        </p:nvSpPr>
        <p:spPr>
          <a:xfrm>
            <a:off x="914400" y="4937750"/>
            <a:ext cx="7006500" cy="813300"/>
          </a:xfrm>
          <a:prstGeom prst="rect">
            <a:avLst/>
          </a:prstGeom>
          <a:noFill/>
          <a:ln>
            <a:noFill/>
          </a:ln>
        </p:spPr>
        <p:txBody>
          <a:bodyPr anchorCtr="0" anchor="t" bIns="0" lIns="0" spcFirstLastPara="1" rIns="91425" wrap="square" tIns="0">
            <a:noAutofit/>
          </a:bodyPr>
          <a:lstStyle/>
          <a:p>
            <a:pPr indent="0" lvl="0" marL="0" rtl="0" algn="l">
              <a:lnSpc>
                <a:spcPct val="120000"/>
              </a:lnSpc>
              <a:spcBef>
                <a:spcPts val="0"/>
              </a:spcBef>
              <a:spcAft>
                <a:spcPts val="0"/>
              </a:spcAft>
              <a:buClr>
                <a:srgbClr val="FFFFFF"/>
              </a:buClr>
              <a:buSzPts val="3000"/>
              <a:buFont typeface="Arial"/>
              <a:buNone/>
            </a:pPr>
            <a:r>
              <a:rPr lang="en-US"/>
              <a:t>Brittany Jones, Lily Kimbel, Zoe Rudman</a:t>
            </a:r>
            <a:endParaRPr/>
          </a:p>
        </p:txBody>
      </p:sp>
      <p:sp>
        <p:nvSpPr>
          <p:cNvPr id="108" name="Google Shape;108;p21"/>
          <p:cNvSpPr txBox="1"/>
          <p:nvPr/>
        </p:nvSpPr>
        <p:spPr>
          <a:xfrm>
            <a:off x="914400" y="6603636"/>
            <a:ext cx="8919333" cy="129266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600" u="none" cap="none" strike="noStrike">
                <a:solidFill>
                  <a:schemeClr val="lt1"/>
                </a:solidFill>
                <a:latin typeface="Arial"/>
                <a:ea typeface="Arial"/>
                <a:cs typeface="Arial"/>
                <a:sym typeface="Arial"/>
              </a:rPr>
              <a:t>NPA 601: NONPROFIT ETHICAL LEADERSHIP</a:t>
            </a:r>
            <a:endParaRPr/>
          </a:p>
          <a:p>
            <a:pPr indent="0" lvl="0" marL="0" marR="0" rtl="0" algn="l">
              <a:spcBef>
                <a:spcPts val="0"/>
              </a:spcBef>
              <a:spcAft>
                <a:spcPts val="0"/>
              </a:spcAft>
              <a:buNone/>
            </a:pPr>
            <a:r>
              <a:rPr lang="en-US" sz="2600">
                <a:solidFill>
                  <a:schemeClr val="lt1"/>
                </a:solidFill>
              </a:rPr>
              <a:t>Spring 2020</a:t>
            </a:r>
            <a:endParaRPr/>
          </a:p>
          <a:p>
            <a:pPr indent="0" lvl="0" marL="0" marR="0" rtl="0" algn="l">
              <a:spcBef>
                <a:spcPts val="0"/>
              </a:spcBef>
              <a:spcAft>
                <a:spcPts val="0"/>
              </a:spcAft>
              <a:buNone/>
            </a:pPr>
            <a:r>
              <a:rPr lang="en-US" sz="2600">
                <a:solidFill>
                  <a:schemeClr val="lt1"/>
                </a:solidFill>
                <a:latin typeface="Arial"/>
                <a:ea typeface="Arial"/>
                <a:cs typeface="Arial"/>
                <a:sym typeface="Arial"/>
              </a:rPr>
              <a:t>Prof. Marco Tavanti. Ph.D</a:t>
            </a:r>
            <a:endParaRPr sz="2600">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30"/>
          <p:cNvSpPr txBox="1"/>
          <p:nvPr>
            <p:ph type="title"/>
          </p:nvPr>
        </p:nvSpPr>
        <p:spPr>
          <a:xfrm>
            <a:off x="731838" y="330200"/>
            <a:ext cx="13166725" cy="137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Organizational Responsibility </a:t>
            </a:r>
            <a:endParaRPr/>
          </a:p>
        </p:txBody>
      </p:sp>
      <p:sp>
        <p:nvSpPr>
          <p:cNvPr id="232" name="Google Shape;232;p30"/>
          <p:cNvSpPr txBox="1"/>
          <p:nvPr>
            <p:ph idx="1" type="body"/>
          </p:nvPr>
        </p:nvSpPr>
        <p:spPr>
          <a:xfrm>
            <a:off x="731825" y="1622375"/>
            <a:ext cx="13166700" cy="5430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Char char="•"/>
            </a:pPr>
            <a:r>
              <a:rPr lang="en-US"/>
              <a:t>The human resources department within SVCF should have listened to and protected its employees from abuse, and created an environment in which employees felt safe to report wrongdoing without fear of retaliation</a:t>
            </a:r>
            <a:endParaRPr/>
          </a:p>
          <a:p>
            <a:pPr indent="-342900" lvl="0" marL="342900" rtl="0" algn="l">
              <a:spcBef>
                <a:spcPts val="0"/>
              </a:spcBef>
              <a:spcAft>
                <a:spcPts val="0"/>
              </a:spcAft>
              <a:buClr>
                <a:schemeClr val="dk1"/>
              </a:buClr>
              <a:buSzPts val="3200"/>
              <a:buChar char="•"/>
            </a:pPr>
            <a:r>
              <a:rPr lang="en-US"/>
              <a:t>SVCF had an organizational responsibility to uphold its values of courage, collaboration, inclusion, respect, and accountability </a:t>
            </a:r>
            <a:endParaRPr/>
          </a:p>
          <a:p>
            <a:pPr indent="0" lvl="0" marL="0" rtl="0" algn="l">
              <a:spcBef>
                <a:spcPts val="0"/>
              </a:spcBef>
              <a:spcAft>
                <a:spcPts val="0"/>
              </a:spcAft>
              <a:buNone/>
            </a:pPr>
            <a:r>
              <a:t/>
            </a:r>
            <a:endParaRPr/>
          </a:p>
        </p:txBody>
      </p:sp>
      <p:pic>
        <p:nvPicPr>
          <p:cNvPr descr="Image result for protect employees" id="233" name="Google Shape;233;p30"/>
          <p:cNvPicPr preferRelativeResize="0"/>
          <p:nvPr/>
        </p:nvPicPr>
        <p:blipFill>
          <a:blip r:embed="rId3">
            <a:alphaModFix/>
          </a:blip>
          <a:stretch>
            <a:fillRect/>
          </a:stretch>
        </p:blipFill>
        <p:spPr>
          <a:xfrm>
            <a:off x="4731075" y="4437600"/>
            <a:ext cx="5168275" cy="3470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31"/>
          <p:cNvSpPr txBox="1"/>
          <p:nvPr>
            <p:ph type="title"/>
          </p:nvPr>
        </p:nvSpPr>
        <p:spPr>
          <a:xfrm>
            <a:off x="731838" y="330200"/>
            <a:ext cx="13166725" cy="137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Systemic Responsibility  </a:t>
            </a:r>
            <a:endParaRPr/>
          </a:p>
        </p:txBody>
      </p:sp>
      <p:sp>
        <p:nvSpPr>
          <p:cNvPr id="239" name="Google Shape;239;p31"/>
          <p:cNvSpPr txBox="1"/>
          <p:nvPr>
            <p:ph idx="1" type="body"/>
          </p:nvPr>
        </p:nvSpPr>
        <p:spPr>
          <a:xfrm>
            <a:off x="731838" y="1920875"/>
            <a:ext cx="13166725" cy="543083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Char char="•"/>
            </a:pPr>
            <a:r>
              <a:rPr lang="en-US"/>
              <a:t>The nonprofit sector should view its workforce as an asset and, thus, protect those assets with the same level of responsibility as they would financial assets</a:t>
            </a:r>
            <a:endParaRPr/>
          </a:p>
          <a:p>
            <a:pPr indent="-342900" lvl="0" marL="342900" rtl="0" algn="l">
              <a:spcBef>
                <a:spcPts val="0"/>
              </a:spcBef>
              <a:spcAft>
                <a:spcPts val="0"/>
              </a:spcAft>
              <a:buClr>
                <a:schemeClr val="dk1"/>
              </a:buClr>
              <a:buSzPts val="3200"/>
              <a:buChar char="•"/>
            </a:pPr>
            <a:r>
              <a:rPr lang="en-US"/>
              <a:t>The existence of whistleblower policies does not mean they are enforced </a:t>
            </a:r>
            <a:endParaRPr/>
          </a:p>
          <a:p>
            <a:pPr indent="-342900" lvl="0" marL="342900" rtl="0" algn="l">
              <a:spcBef>
                <a:spcPts val="0"/>
              </a:spcBef>
              <a:spcAft>
                <a:spcPts val="0"/>
              </a:spcAft>
              <a:buClr>
                <a:schemeClr val="dk1"/>
              </a:buClr>
              <a:buSzPts val="3200"/>
              <a:buChar char="•"/>
            </a:pPr>
            <a:r>
              <a:rPr lang="en-US"/>
              <a:t>While foundations are </a:t>
            </a:r>
            <a:endParaRPr/>
          </a:p>
          <a:p>
            <a:pPr indent="0" lvl="0" marL="342900" rtl="0" algn="l">
              <a:spcBef>
                <a:spcPts val="0"/>
              </a:spcBef>
              <a:spcAft>
                <a:spcPts val="0"/>
              </a:spcAft>
              <a:buNone/>
            </a:pPr>
            <a:r>
              <a:rPr lang="en-US"/>
              <a:t>nonprofits, their proximity to </a:t>
            </a:r>
            <a:endParaRPr/>
          </a:p>
          <a:p>
            <a:pPr indent="0" lvl="0" marL="342900" rtl="0" algn="l">
              <a:spcBef>
                <a:spcPts val="0"/>
              </a:spcBef>
              <a:spcAft>
                <a:spcPts val="0"/>
              </a:spcAft>
              <a:buNone/>
            </a:pPr>
            <a:r>
              <a:rPr lang="en-US"/>
              <a:t>power and resources can </a:t>
            </a:r>
            <a:endParaRPr/>
          </a:p>
          <a:p>
            <a:pPr indent="0" lvl="0" marL="342900" rtl="0" algn="l">
              <a:spcBef>
                <a:spcPts val="0"/>
              </a:spcBef>
              <a:spcAft>
                <a:spcPts val="0"/>
              </a:spcAft>
              <a:buNone/>
            </a:pPr>
            <a:r>
              <a:rPr lang="en-US"/>
              <a:t>corrupt, and they may not see </a:t>
            </a:r>
            <a:endParaRPr/>
          </a:p>
          <a:p>
            <a:pPr indent="0" lvl="0" marL="342900" rtl="0" algn="l">
              <a:spcBef>
                <a:spcPts val="0"/>
              </a:spcBef>
              <a:spcAft>
                <a:spcPts val="0"/>
              </a:spcAft>
              <a:buNone/>
            </a:pPr>
            <a:r>
              <a:rPr lang="en-US"/>
              <a:t>themselves as accountable to </a:t>
            </a:r>
            <a:endParaRPr/>
          </a:p>
          <a:p>
            <a:pPr indent="0" lvl="0" marL="342900" rtl="0" algn="l">
              <a:spcBef>
                <a:spcPts val="0"/>
              </a:spcBef>
              <a:spcAft>
                <a:spcPts val="0"/>
              </a:spcAft>
              <a:buNone/>
            </a:pPr>
            <a:r>
              <a:rPr lang="en-US"/>
              <a:t>the communities they claim </a:t>
            </a:r>
            <a:endParaRPr/>
          </a:p>
          <a:p>
            <a:pPr indent="0" lvl="0" marL="342900" rtl="0" algn="l">
              <a:spcBef>
                <a:spcPts val="0"/>
              </a:spcBef>
              <a:spcAft>
                <a:spcPts val="0"/>
              </a:spcAft>
              <a:buNone/>
            </a:pPr>
            <a:r>
              <a:rPr lang="en-US"/>
              <a:t>to serve  </a:t>
            </a:r>
            <a:endParaRPr/>
          </a:p>
        </p:txBody>
      </p:sp>
      <p:pic>
        <p:nvPicPr>
          <p:cNvPr descr="uncaptioned" id="240" name="Google Shape;240;p31"/>
          <p:cNvPicPr preferRelativeResize="0"/>
          <p:nvPr/>
        </p:nvPicPr>
        <p:blipFill>
          <a:blip r:embed="rId3">
            <a:alphaModFix/>
          </a:blip>
          <a:stretch>
            <a:fillRect/>
          </a:stretch>
        </p:blipFill>
        <p:spPr>
          <a:xfrm>
            <a:off x="6282700" y="4296050"/>
            <a:ext cx="8106425" cy="3571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32"/>
          <p:cNvSpPr txBox="1"/>
          <p:nvPr>
            <p:ph type="title"/>
          </p:nvPr>
        </p:nvSpPr>
        <p:spPr>
          <a:xfrm>
            <a:off x="731850" y="0"/>
            <a:ext cx="13166700" cy="1072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Stakeholder Analysis</a:t>
            </a:r>
            <a:endParaRPr/>
          </a:p>
        </p:txBody>
      </p:sp>
      <p:sp>
        <p:nvSpPr>
          <p:cNvPr id="246" name="Google Shape;246;p32"/>
          <p:cNvSpPr txBox="1"/>
          <p:nvPr>
            <p:ph idx="1" type="body"/>
          </p:nvPr>
        </p:nvSpPr>
        <p:spPr>
          <a:xfrm>
            <a:off x="146950" y="1072800"/>
            <a:ext cx="8451000" cy="6817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3000"/>
              <a:t>Consequences of the SVCF’s toxic work culture: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en-US" sz="3000"/>
              <a:t>Glassdoor Reviews and publicity surrounding the case create mistrust in the community and giving their money to SVCF</a:t>
            </a:r>
            <a:endParaRPr sz="3000"/>
          </a:p>
          <a:p>
            <a:pPr indent="-323850" lvl="1" marL="742950" rtl="0" algn="l">
              <a:spcBef>
                <a:spcPts val="0"/>
              </a:spcBef>
              <a:spcAft>
                <a:spcPts val="0"/>
              </a:spcAft>
              <a:buSzPts val="2400"/>
              <a:buChar char="○"/>
            </a:pPr>
            <a:r>
              <a:rPr lang="en-US" sz="2400"/>
              <a:t>Rose McGowan decided not to open a donor-advised fund after being tipped to look at SVCF Glassdoor reviews.</a:t>
            </a:r>
            <a:endParaRPr sz="2400"/>
          </a:p>
          <a:p>
            <a:pPr indent="-323850" lvl="1" marL="742950" rtl="0" algn="l">
              <a:spcBef>
                <a:spcPts val="0"/>
              </a:spcBef>
              <a:spcAft>
                <a:spcPts val="0"/>
              </a:spcAft>
              <a:buSzPts val="2400"/>
              <a:buChar char="○"/>
            </a:pPr>
            <a:r>
              <a:rPr lang="en-US" sz="2400"/>
              <a:t>Donors lost to publicity of the case</a:t>
            </a:r>
            <a:endParaRPr sz="2400"/>
          </a:p>
          <a:p>
            <a:pPr indent="0" lvl="0" marL="0" rtl="0" algn="l">
              <a:spcBef>
                <a:spcPts val="0"/>
              </a:spcBef>
              <a:spcAft>
                <a:spcPts val="0"/>
              </a:spcAft>
              <a:buNone/>
            </a:pPr>
            <a:r>
              <a:t/>
            </a:r>
            <a:endParaRPr sz="3000"/>
          </a:p>
          <a:p>
            <a:pPr indent="0" lvl="0" marL="0" rtl="0" algn="l">
              <a:spcBef>
                <a:spcPts val="0"/>
              </a:spcBef>
              <a:spcAft>
                <a:spcPts val="0"/>
              </a:spcAft>
              <a:buNone/>
            </a:pPr>
            <a:r>
              <a:rPr lang="en-US" sz="3000"/>
              <a:t>Former employees discouraging applicants from applying due to the culture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en-US" sz="3000"/>
              <a:t>Current employees don’t trust SVCF to protect them and listen to them when reporting to HR</a:t>
            </a:r>
            <a:endParaRPr sz="3000"/>
          </a:p>
          <a:p>
            <a:pPr indent="-323850" lvl="1" marL="742950" rtl="0" algn="l">
              <a:spcBef>
                <a:spcPts val="0"/>
              </a:spcBef>
              <a:spcAft>
                <a:spcPts val="0"/>
              </a:spcAft>
              <a:buSzPts val="2400"/>
              <a:buChar char="○"/>
            </a:pPr>
            <a:r>
              <a:rPr lang="en-US" sz="2400"/>
              <a:t>Furthering a culture of turnover</a:t>
            </a:r>
            <a:endParaRPr sz="2400"/>
          </a:p>
          <a:p>
            <a:pPr indent="0" lvl="0" marL="0" rtl="0" algn="l">
              <a:spcBef>
                <a:spcPts val="0"/>
              </a:spcBef>
              <a:spcAft>
                <a:spcPts val="0"/>
              </a:spcAft>
              <a:buNone/>
            </a:pPr>
            <a:r>
              <a:t/>
            </a:r>
            <a:endParaRPr sz="3000"/>
          </a:p>
          <a:p>
            <a:pPr indent="0" lvl="0" marL="0" rtl="0" algn="l">
              <a:spcBef>
                <a:spcPts val="0"/>
              </a:spcBef>
              <a:spcAft>
                <a:spcPts val="0"/>
              </a:spcAft>
              <a:buNone/>
            </a:pPr>
            <a:r>
              <a:t/>
            </a:r>
            <a:endParaRPr/>
          </a:p>
        </p:txBody>
      </p:sp>
      <p:pic>
        <p:nvPicPr>
          <p:cNvPr id="247" name="Google Shape;247;p32"/>
          <p:cNvPicPr preferRelativeResize="0"/>
          <p:nvPr/>
        </p:nvPicPr>
        <p:blipFill>
          <a:blip r:embed="rId3">
            <a:alphaModFix/>
          </a:blip>
          <a:stretch>
            <a:fillRect/>
          </a:stretch>
        </p:blipFill>
        <p:spPr>
          <a:xfrm>
            <a:off x="8379700" y="1245400"/>
            <a:ext cx="5994300" cy="2889935"/>
          </a:xfrm>
          <a:prstGeom prst="rect">
            <a:avLst/>
          </a:prstGeom>
          <a:noFill/>
          <a:ln>
            <a:noFill/>
          </a:ln>
        </p:spPr>
      </p:pic>
      <p:pic>
        <p:nvPicPr>
          <p:cNvPr id="248" name="Google Shape;248;p32"/>
          <p:cNvPicPr preferRelativeResize="0"/>
          <p:nvPr/>
        </p:nvPicPr>
        <p:blipFill rotWithShape="1">
          <a:blip r:embed="rId4">
            <a:alphaModFix/>
          </a:blip>
          <a:srcRect b="22612" l="0" r="0" t="0"/>
          <a:stretch/>
        </p:blipFill>
        <p:spPr>
          <a:xfrm>
            <a:off x="8379712" y="4441525"/>
            <a:ext cx="6249362" cy="28899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3"/>
          <p:cNvSpPr txBox="1"/>
          <p:nvPr>
            <p:ph type="title"/>
          </p:nvPr>
        </p:nvSpPr>
        <p:spPr>
          <a:xfrm>
            <a:off x="731850" y="0"/>
            <a:ext cx="13166700" cy="14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Alternative Solutions </a:t>
            </a:r>
            <a:endParaRPr/>
          </a:p>
          <a:p>
            <a:pPr indent="0" lvl="0" marL="0" rtl="0" algn="ctr">
              <a:spcBef>
                <a:spcPts val="0"/>
              </a:spcBef>
              <a:spcAft>
                <a:spcPts val="0"/>
              </a:spcAft>
              <a:buClr>
                <a:schemeClr val="dk1"/>
              </a:buClr>
              <a:buSzPts val="4400"/>
              <a:buFont typeface="Calibri"/>
              <a:buNone/>
            </a:pPr>
            <a:r>
              <a:rPr lang="en-US" sz="3000"/>
              <a:t>Preventions &amp; Remedies</a:t>
            </a:r>
            <a:endParaRPr/>
          </a:p>
        </p:txBody>
      </p:sp>
      <p:sp>
        <p:nvSpPr>
          <p:cNvPr id="254" name="Google Shape;254;p33"/>
          <p:cNvSpPr txBox="1"/>
          <p:nvPr>
            <p:ph idx="1" type="body"/>
          </p:nvPr>
        </p:nvSpPr>
        <p:spPr>
          <a:xfrm>
            <a:off x="4098850" y="1331475"/>
            <a:ext cx="10342500" cy="6300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Executive </a:t>
            </a:r>
            <a:r>
              <a:rPr lang="en-US"/>
              <a:t>Leadership</a:t>
            </a:r>
            <a:endParaRPr/>
          </a:p>
          <a:p>
            <a:pPr indent="-406400" lvl="0" marL="457200" rtl="0" algn="l">
              <a:spcBef>
                <a:spcPts val="0"/>
              </a:spcBef>
              <a:spcAft>
                <a:spcPts val="0"/>
              </a:spcAft>
              <a:buSzPts val="2800"/>
              <a:buChar char="•"/>
            </a:pPr>
            <a:r>
              <a:rPr lang="en-US" sz="2800"/>
              <a:t>Leadership on all levels (Board, CEO, C-Suite) - abolishing the fear of retaliation, willing to listen to reports and take necessary action. Prioritize the people over the $</a:t>
            </a:r>
            <a:endParaRPr sz="2800"/>
          </a:p>
          <a:p>
            <a:pPr indent="0" lvl="0" marL="0" rtl="0" algn="l">
              <a:spcBef>
                <a:spcPts val="0"/>
              </a:spcBef>
              <a:spcAft>
                <a:spcPts val="0"/>
              </a:spcAft>
              <a:buNone/>
            </a:pPr>
            <a:r>
              <a:t/>
            </a:r>
            <a:endParaRPr/>
          </a:p>
          <a:p>
            <a:pPr indent="0" lvl="0" marL="0" rtl="0" algn="l">
              <a:spcBef>
                <a:spcPts val="0"/>
              </a:spcBef>
              <a:spcAft>
                <a:spcPts val="0"/>
              </a:spcAft>
              <a:buNone/>
            </a:pPr>
            <a:r>
              <a:rPr lang="en-US"/>
              <a:t>Human Resources Department </a:t>
            </a:r>
            <a:endParaRPr/>
          </a:p>
          <a:p>
            <a:pPr indent="-342900" lvl="0" marL="342900" rtl="0" algn="l">
              <a:spcBef>
                <a:spcPts val="0"/>
              </a:spcBef>
              <a:spcAft>
                <a:spcPts val="0"/>
              </a:spcAft>
              <a:buSzPts val="1800"/>
              <a:buChar char="●"/>
            </a:pPr>
            <a:r>
              <a:rPr lang="en-US"/>
              <a:t>Treat all staff equitable and fair</a:t>
            </a:r>
            <a:endParaRPr/>
          </a:p>
          <a:p>
            <a:pPr indent="-342900" lvl="0" marL="342900" rtl="0" algn="l">
              <a:spcBef>
                <a:spcPts val="0"/>
              </a:spcBef>
              <a:spcAft>
                <a:spcPts val="0"/>
              </a:spcAft>
              <a:buSzPts val="1800"/>
              <a:buChar char="●"/>
            </a:pPr>
            <a:r>
              <a:rPr lang="en-US"/>
              <a:t>Action must be taken on reported misconduct and inappropriate behaviors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Prioritizing mission above all</a:t>
            </a:r>
            <a:endParaRPr/>
          </a:p>
          <a:p>
            <a:pPr indent="-342900" lvl="0" marL="342900" rtl="0" algn="l">
              <a:spcBef>
                <a:spcPts val="0"/>
              </a:spcBef>
              <a:spcAft>
                <a:spcPts val="0"/>
              </a:spcAft>
              <a:buSzPts val="1800"/>
              <a:buChar char="●"/>
            </a:pPr>
            <a:r>
              <a:rPr lang="en-US"/>
              <a:t>Putting employees and mission before revenue and income would alleviate the culture of protecting staff like Loijens, responsible for bringing in big donations</a:t>
            </a:r>
            <a:endParaRPr sz="2800"/>
          </a:p>
        </p:txBody>
      </p:sp>
      <p:sp>
        <p:nvSpPr>
          <p:cNvPr id="255" name="Google Shape;255;p33"/>
          <p:cNvSpPr txBox="1"/>
          <p:nvPr/>
        </p:nvSpPr>
        <p:spPr>
          <a:xfrm>
            <a:off x="442675" y="4108200"/>
            <a:ext cx="3300000" cy="14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solidFill>
                  <a:srgbClr val="222222"/>
                </a:solidFill>
                <a:highlight>
                  <a:srgbClr val="FFFFFF"/>
                </a:highlight>
                <a:latin typeface="Georgia"/>
                <a:ea typeface="Georgia"/>
                <a:cs typeface="Georgia"/>
                <a:sym typeface="Georgia"/>
              </a:rPr>
              <a:t>“The goal isn’t going to be growth at all costs — or even really focusing on growing the assets…”</a:t>
            </a:r>
            <a:endParaRPr i="1">
              <a:solidFill>
                <a:srgbClr val="222222"/>
              </a:solidFill>
              <a:highlight>
                <a:srgbClr val="FFFFFF"/>
              </a:highlight>
              <a:latin typeface="Georgia"/>
              <a:ea typeface="Georgia"/>
              <a:cs typeface="Georgia"/>
              <a:sym typeface="Georgia"/>
            </a:endParaRPr>
          </a:p>
          <a:p>
            <a:pPr indent="0" lvl="0" marL="0" rtl="0" algn="l">
              <a:spcBef>
                <a:spcPts val="0"/>
              </a:spcBef>
              <a:spcAft>
                <a:spcPts val="0"/>
              </a:spcAft>
              <a:buNone/>
            </a:pPr>
            <a:r>
              <a:rPr i="1" lang="en-US" sz="1000">
                <a:solidFill>
                  <a:srgbClr val="222222"/>
                </a:solidFill>
                <a:highlight>
                  <a:srgbClr val="FFFFFF"/>
                </a:highlight>
                <a:latin typeface="Georgia"/>
                <a:ea typeface="Georgia"/>
                <a:cs typeface="Georgia"/>
                <a:sym typeface="Georgia"/>
              </a:rPr>
              <a:t>SOURCE: Vox</a:t>
            </a:r>
            <a:endParaRPr i="1" sz="1000">
              <a:solidFill>
                <a:srgbClr val="222222"/>
              </a:solidFill>
              <a:highlight>
                <a:srgbClr val="FFFFFF"/>
              </a:highlight>
              <a:latin typeface="Georgia"/>
              <a:ea typeface="Georgia"/>
              <a:cs typeface="Georgia"/>
              <a:sym typeface="Georgia"/>
            </a:endParaRPr>
          </a:p>
        </p:txBody>
      </p:sp>
      <p:pic>
        <p:nvPicPr>
          <p:cNvPr id="256" name="Google Shape;256;p33"/>
          <p:cNvPicPr preferRelativeResize="0"/>
          <p:nvPr/>
        </p:nvPicPr>
        <p:blipFill rotWithShape="1">
          <a:blip r:embed="rId3">
            <a:alphaModFix/>
          </a:blip>
          <a:srcRect b="0" l="30029" r="10552" t="0"/>
          <a:stretch/>
        </p:blipFill>
        <p:spPr>
          <a:xfrm>
            <a:off x="321425" y="137700"/>
            <a:ext cx="3539627" cy="3970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4"/>
          <p:cNvSpPr txBox="1"/>
          <p:nvPr>
            <p:ph type="title"/>
          </p:nvPr>
        </p:nvSpPr>
        <p:spPr>
          <a:xfrm>
            <a:off x="731838" y="330200"/>
            <a:ext cx="13166725" cy="137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Questions</a:t>
            </a:r>
            <a:endParaRPr/>
          </a:p>
        </p:txBody>
      </p:sp>
      <p:sp>
        <p:nvSpPr>
          <p:cNvPr id="262" name="Google Shape;262;p34"/>
          <p:cNvSpPr txBox="1"/>
          <p:nvPr>
            <p:ph idx="1" type="body"/>
          </p:nvPr>
        </p:nvSpPr>
        <p:spPr>
          <a:xfrm>
            <a:off x="731838" y="1920875"/>
            <a:ext cx="13166700" cy="5430900"/>
          </a:xfrm>
          <a:prstGeom prst="rect">
            <a:avLst/>
          </a:prstGeom>
          <a:noFill/>
          <a:ln>
            <a:noFill/>
          </a:ln>
        </p:spPr>
        <p:txBody>
          <a:bodyPr anchorCtr="0" anchor="t" bIns="45700" lIns="91425" spcFirstLastPara="1" rIns="91425" wrap="square" tIns="45700">
            <a:noAutofit/>
          </a:bodyPr>
          <a:lstStyle/>
          <a:p>
            <a:pPr indent="-381000" lvl="0" marL="342900" rtl="0" algn="l">
              <a:lnSpc>
                <a:spcPct val="115000"/>
              </a:lnSpc>
              <a:spcBef>
                <a:spcPts val="0"/>
              </a:spcBef>
              <a:spcAft>
                <a:spcPts val="0"/>
              </a:spcAft>
              <a:buSzPts val="2400"/>
              <a:buFont typeface="Calibri"/>
              <a:buAutoNum type="arabicPeriod"/>
            </a:pPr>
            <a:r>
              <a:rPr lang="en-US" sz="2400"/>
              <a:t>How can leadership be made accountable for workplace culture?</a:t>
            </a:r>
            <a:endParaRPr sz="2400"/>
          </a:p>
          <a:p>
            <a:pPr indent="-381000" lvl="0" marL="342900" rtl="0" algn="l">
              <a:lnSpc>
                <a:spcPct val="115000"/>
              </a:lnSpc>
              <a:spcBef>
                <a:spcPts val="0"/>
              </a:spcBef>
              <a:spcAft>
                <a:spcPts val="0"/>
              </a:spcAft>
              <a:buSzPts val="2400"/>
              <a:buFont typeface="Calibri"/>
              <a:buAutoNum type="arabicPeriod"/>
            </a:pPr>
            <a:r>
              <a:rPr lang="en-US" sz="2400"/>
              <a:t>What types of behaviors within an organization do you view as unethical but, perhaps, not illegal?</a:t>
            </a:r>
            <a:endParaRPr sz="2400"/>
          </a:p>
          <a:p>
            <a:pPr indent="-381000" lvl="0" marL="342900" rtl="0" algn="l">
              <a:lnSpc>
                <a:spcPct val="115000"/>
              </a:lnSpc>
              <a:spcBef>
                <a:spcPts val="0"/>
              </a:spcBef>
              <a:spcAft>
                <a:spcPts val="0"/>
              </a:spcAft>
              <a:buSzPts val="2400"/>
              <a:buFont typeface="Calibri"/>
              <a:buAutoNum type="arabicPeriod"/>
            </a:pPr>
            <a:r>
              <a:rPr lang="en-US" sz="2400"/>
              <a:t>Should workplace culture within nonprofit organizations be held to a higher ethical standard, given the industry focus on mission and fiduciary responsibility? </a:t>
            </a:r>
            <a:endParaRPr sz="2400"/>
          </a:p>
          <a:p>
            <a:pPr indent="-381000" lvl="0" marL="342900" rtl="0" algn="l">
              <a:lnSpc>
                <a:spcPct val="115000"/>
              </a:lnSpc>
              <a:spcBef>
                <a:spcPts val="0"/>
              </a:spcBef>
              <a:spcAft>
                <a:spcPts val="0"/>
              </a:spcAft>
              <a:buSzPts val="2400"/>
              <a:buFont typeface="Calibri"/>
              <a:buAutoNum type="arabicPeriod"/>
            </a:pPr>
            <a:r>
              <a:rPr lang="en-US" sz="2400"/>
              <a:t>Should internal issues affect external clients deciding to do business with the foundation, or not?</a:t>
            </a:r>
            <a:endParaRPr sz="2400"/>
          </a:p>
          <a:p>
            <a:pPr indent="-381000" lvl="0" marL="342900" rtl="0" algn="l">
              <a:lnSpc>
                <a:spcPct val="115000"/>
              </a:lnSpc>
              <a:spcBef>
                <a:spcPts val="0"/>
              </a:spcBef>
              <a:spcAft>
                <a:spcPts val="0"/>
              </a:spcAft>
              <a:buSzPts val="2400"/>
              <a:buFont typeface="Calibri"/>
              <a:buAutoNum type="arabicPeriod"/>
            </a:pPr>
            <a:r>
              <a:rPr lang="en-US" sz="2400"/>
              <a:t>With new leadership in place, how does an organization regain the trust of both its staff and the broader community?</a:t>
            </a:r>
            <a:endParaRPr sz="2400"/>
          </a:p>
          <a:p>
            <a:pPr indent="-381000" lvl="0" marL="342900" rtl="0" algn="l">
              <a:lnSpc>
                <a:spcPct val="115000"/>
              </a:lnSpc>
              <a:spcBef>
                <a:spcPts val="0"/>
              </a:spcBef>
              <a:spcAft>
                <a:spcPts val="0"/>
              </a:spcAft>
              <a:buSzPts val="2400"/>
              <a:buFont typeface="Calibri"/>
              <a:buAutoNum type="arabicPeriod"/>
            </a:pPr>
            <a:r>
              <a:rPr lang="en-US" sz="2400"/>
              <a:t>As an ethical leader, how would you have handled your most successful fundraiser being accused of these allegations?</a:t>
            </a:r>
            <a:endParaRPr sz="2400"/>
          </a:p>
          <a:p>
            <a:pPr indent="-381000" lvl="0" marL="342900" rtl="0" algn="l">
              <a:lnSpc>
                <a:spcPct val="115000"/>
              </a:lnSpc>
              <a:spcBef>
                <a:spcPts val="0"/>
              </a:spcBef>
              <a:spcAft>
                <a:spcPts val="0"/>
              </a:spcAft>
              <a:buSzPts val="2400"/>
              <a:buFont typeface="Calibri"/>
              <a:buAutoNum type="arabicPeriod"/>
            </a:pPr>
            <a:r>
              <a:rPr lang="en-US" sz="2400"/>
              <a:t>When the executive leadership within an organization is so clearly failing, what responsibility does the board have to step in? </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35"/>
          <p:cNvSpPr txBox="1"/>
          <p:nvPr>
            <p:ph type="title"/>
          </p:nvPr>
        </p:nvSpPr>
        <p:spPr>
          <a:xfrm>
            <a:off x="731838" y="330200"/>
            <a:ext cx="13166725" cy="137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References </a:t>
            </a:r>
            <a:endParaRPr/>
          </a:p>
        </p:txBody>
      </p:sp>
      <p:sp>
        <p:nvSpPr>
          <p:cNvPr id="268" name="Google Shape;268;p35"/>
          <p:cNvSpPr txBox="1"/>
          <p:nvPr>
            <p:ph idx="1" type="body"/>
          </p:nvPr>
        </p:nvSpPr>
        <p:spPr>
          <a:xfrm>
            <a:off x="731838" y="1920875"/>
            <a:ext cx="13166725" cy="54308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Materials for other organizations to reference regarding this case study: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sz="2400" u="sng">
                <a:solidFill>
                  <a:schemeClr val="hlink"/>
                </a:solidFill>
                <a:latin typeface="Arial"/>
                <a:ea typeface="Arial"/>
                <a:cs typeface="Arial"/>
                <a:sym typeface="Arial"/>
                <a:hlinkClick r:id="rId3"/>
              </a:rPr>
              <a:t>https://nonprofitrisk.org/resources/articles/the-dark-side-of-leadership/</a:t>
            </a:r>
            <a:endParaRPr sz="2400">
              <a:latin typeface="Arial"/>
              <a:ea typeface="Arial"/>
              <a:cs typeface="Arial"/>
              <a:sym typeface="Arial"/>
            </a:endParaRPr>
          </a:p>
          <a:p>
            <a:pPr indent="0" lvl="0" marL="0" rtl="0" algn="l">
              <a:spcBef>
                <a:spcPts val="0"/>
              </a:spcBef>
              <a:spcAft>
                <a:spcPts val="0"/>
              </a:spcAft>
              <a:buNone/>
            </a:pPr>
            <a:r>
              <a:t/>
            </a:r>
            <a:endParaRPr sz="2400">
              <a:latin typeface="Arial"/>
              <a:ea typeface="Arial"/>
              <a:cs typeface="Arial"/>
              <a:sym typeface="Arial"/>
            </a:endParaRPr>
          </a:p>
          <a:p>
            <a:pPr indent="0" lvl="0" marL="0" rtl="0" algn="l">
              <a:spcBef>
                <a:spcPts val="0"/>
              </a:spcBef>
              <a:spcAft>
                <a:spcPts val="0"/>
              </a:spcAft>
              <a:buNone/>
            </a:pPr>
            <a:r>
              <a:rPr lang="en-US" sz="2400" u="sng">
                <a:solidFill>
                  <a:schemeClr val="hlink"/>
                </a:solidFill>
                <a:latin typeface="Arial"/>
                <a:ea typeface="Arial"/>
                <a:cs typeface="Arial"/>
                <a:sym typeface="Arial"/>
                <a:hlinkClick r:id="rId4"/>
              </a:rPr>
              <a:t>https://www.councilofnonprofits.org/tools-resources/sexual-harassment-the-nonprofit-workplace</a:t>
            </a:r>
            <a:endParaRPr sz="2400">
              <a:latin typeface="Arial"/>
              <a:ea typeface="Arial"/>
              <a:cs typeface="Arial"/>
              <a:sym typeface="Arial"/>
            </a:endParaRPr>
          </a:p>
          <a:p>
            <a:pPr indent="0" lvl="0" marL="0" rtl="0" algn="l">
              <a:spcBef>
                <a:spcPts val="0"/>
              </a:spcBef>
              <a:spcAft>
                <a:spcPts val="0"/>
              </a:spcAft>
              <a:buNone/>
            </a:pPr>
            <a:r>
              <a:t/>
            </a:r>
            <a:endParaRPr sz="2400">
              <a:latin typeface="Arial"/>
              <a:ea typeface="Arial"/>
              <a:cs typeface="Arial"/>
              <a:sym typeface="Arial"/>
            </a:endParaRPr>
          </a:p>
          <a:p>
            <a:pPr indent="0" lvl="0" marL="0" rtl="0" algn="l">
              <a:spcBef>
                <a:spcPts val="0"/>
              </a:spcBef>
              <a:spcAft>
                <a:spcPts val="0"/>
              </a:spcAft>
              <a:buNone/>
            </a:pPr>
            <a:r>
              <a:rPr lang="en-US" sz="2400" u="sng">
                <a:solidFill>
                  <a:schemeClr val="hlink"/>
                </a:solidFill>
                <a:latin typeface="Arial"/>
                <a:ea typeface="Arial"/>
                <a:cs typeface="Arial"/>
                <a:sym typeface="Arial"/>
                <a:hlinkClick r:id="rId5"/>
              </a:rPr>
              <a:t>https://www.philanthropy.com/article/Opinion-Growth-or-Mission-/243383</a:t>
            </a:r>
            <a:endParaRPr sz="2400">
              <a:latin typeface="Arial"/>
              <a:ea typeface="Arial"/>
              <a:cs typeface="Arial"/>
              <a:sym typeface="Arial"/>
            </a:endParaRPr>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22"/>
          <p:cNvSpPr txBox="1"/>
          <p:nvPr>
            <p:ph type="title"/>
          </p:nvPr>
        </p:nvSpPr>
        <p:spPr>
          <a:xfrm>
            <a:off x="731838" y="330200"/>
            <a:ext cx="13166725" cy="137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Overview</a:t>
            </a:r>
            <a:endParaRPr/>
          </a:p>
        </p:txBody>
      </p:sp>
      <p:sp>
        <p:nvSpPr>
          <p:cNvPr id="114" name="Google Shape;114;p22"/>
          <p:cNvSpPr txBox="1"/>
          <p:nvPr>
            <p:ph idx="1" type="body"/>
          </p:nvPr>
        </p:nvSpPr>
        <p:spPr>
          <a:xfrm>
            <a:off x="731838" y="1920875"/>
            <a:ext cx="6507300" cy="5430900"/>
          </a:xfrm>
          <a:prstGeom prst="rect">
            <a:avLst/>
          </a:prstGeom>
          <a:noFill/>
          <a:ln>
            <a:noFill/>
          </a:ln>
        </p:spPr>
        <p:txBody>
          <a:bodyPr anchorCtr="0" anchor="t" bIns="45700" lIns="91425" spcFirstLastPara="1" rIns="91425" wrap="square" tIns="45700">
            <a:noAutofit/>
          </a:bodyPr>
          <a:lstStyle/>
          <a:p>
            <a:pPr indent="-488950" lvl="0" marL="514350" rtl="0" algn="l">
              <a:spcBef>
                <a:spcPts val="640"/>
              </a:spcBef>
              <a:spcAft>
                <a:spcPts val="0"/>
              </a:spcAft>
              <a:buSzPts val="2800"/>
              <a:buChar char="➔"/>
            </a:pPr>
            <a:r>
              <a:rPr lang="en-US"/>
              <a:t>Background</a:t>
            </a:r>
            <a:endParaRPr/>
          </a:p>
          <a:p>
            <a:pPr indent="-488950" lvl="0" marL="514350" rtl="0" algn="l">
              <a:spcBef>
                <a:spcPts val="640"/>
              </a:spcBef>
              <a:spcAft>
                <a:spcPts val="0"/>
              </a:spcAft>
              <a:buSzPts val="2800"/>
              <a:buChar char="➔"/>
            </a:pPr>
            <a:r>
              <a:rPr lang="en-US"/>
              <a:t>Case Study</a:t>
            </a:r>
            <a:endParaRPr/>
          </a:p>
          <a:p>
            <a:pPr indent="-488950" lvl="0" marL="514350" rtl="0" algn="l">
              <a:spcBef>
                <a:spcPts val="640"/>
              </a:spcBef>
              <a:spcAft>
                <a:spcPts val="0"/>
              </a:spcAft>
              <a:buSzPts val="2800"/>
              <a:buChar char="➔"/>
            </a:pPr>
            <a:r>
              <a:rPr lang="en-US"/>
              <a:t>News Reports</a:t>
            </a:r>
            <a:endParaRPr/>
          </a:p>
          <a:p>
            <a:pPr indent="-488950" lvl="0" marL="514350" rtl="0" algn="l">
              <a:spcBef>
                <a:spcPts val="640"/>
              </a:spcBef>
              <a:spcAft>
                <a:spcPts val="0"/>
              </a:spcAft>
              <a:buSzPts val="2800"/>
              <a:buChar char="➔"/>
            </a:pPr>
            <a:r>
              <a:rPr lang="en-US"/>
              <a:t>Facts and Timeline</a:t>
            </a:r>
            <a:endParaRPr/>
          </a:p>
          <a:p>
            <a:pPr indent="-488950" lvl="0" marL="514350" rtl="0" algn="l">
              <a:spcBef>
                <a:spcPts val="640"/>
              </a:spcBef>
              <a:spcAft>
                <a:spcPts val="0"/>
              </a:spcAft>
              <a:buSzPts val="2800"/>
              <a:buChar char="➔"/>
            </a:pPr>
            <a:r>
              <a:rPr lang="en-US"/>
              <a:t>Compliance</a:t>
            </a:r>
            <a:endParaRPr/>
          </a:p>
          <a:p>
            <a:pPr indent="-488950" lvl="0" marL="514350" rtl="0" algn="l">
              <a:spcBef>
                <a:spcPts val="640"/>
              </a:spcBef>
              <a:spcAft>
                <a:spcPts val="0"/>
              </a:spcAft>
              <a:buSzPts val="2800"/>
              <a:buChar char="➔"/>
            </a:pPr>
            <a:r>
              <a:rPr lang="en-US"/>
              <a:t>Responsibility</a:t>
            </a:r>
            <a:endParaRPr/>
          </a:p>
          <a:p>
            <a:pPr indent="-323850" lvl="1" marL="742950" rtl="0" algn="l">
              <a:spcBef>
                <a:spcPts val="640"/>
              </a:spcBef>
              <a:spcAft>
                <a:spcPts val="0"/>
              </a:spcAft>
              <a:buSzPts val="2400"/>
              <a:buChar char="◆"/>
            </a:pPr>
            <a:r>
              <a:rPr lang="en-US"/>
              <a:t>Individual</a:t>
            </a:r>
            <a:endParaRPr/>
          </a:p>
          <a:p>
            <a:pPr indent="-323850" lvl="1" marL="742950" rtl="0" algn="l">
              <a:spcBef>
                <a:spcPts val="640"/>
              </a:spcBef>
              <a:spcAft>
                <a:spcPts val="0"/>
              </a:spcAft>
              <a:buSzPts val="2400"/>
              <a:buChar char="◆"/>
            </a:pPr>
            <a:r>
              <a:rPr lang="en-US"/>
              <a:t>Organizational</a:t>
            </a:r>
            <a:endParaRPr/>
          </a:p>
          <a:p>
            <a:pPr indent="-323850" lvl="1" marL="742950" rtl="0" algn="l">
              <a:spcBef>
                <a:spcPts val="640"/>
              </a:spcBef>
              <a:spcAft>
                <a:spcPts val="0"/>
              </a:spcAft>
              <a:buSzPts val="2400"/>
              <a:buChar char="◆"/>
            </a:pPr>
            <a:r>
              <a:rPr lang="en-US"/>
              <a:t>Systemic</a:t>
            </a:r>
            <a:endParaRPr/>
          </a:p>
          <a:p>
            <a:pPr indent="-406400" lvl="0" marL="342900" rtl="0" algn="l">
              <a:spcBef>
                <a:spcPts val="640"/>
              </a:spcBef>
              <a:spcAft>
                <a:spcPts val="0"/>
              </a:spcAft>
              <a:buSzPts val="2800"/>
              <a:buChar char="➔"/>
            </a:pPr>
            <a:r>
              <a:rPr lang="en-US"/>
              <a:t>Stakeholder Analysis</a:t>
            </a:r>
            <a:endParaRPr/>
          </a:p>
        </p:txBody>
      </p:sp>
      <p:sp>
        <p:nvSpPr>
          <p:cNvPr id="115" name="Google Shape;115;p22"/>
          <p:cNvSpPr txBox="1"/>
          <p:nvPr>
            <p:ph idx="2" type="body"/>
          </p:nvPr>
        </p:nvSpPr>
        <p:spPr>
          <a:xfrm>
            <a:off x="7391400" y="1920875"/>
            <a:ext cx="6507300" cy="5430900"/>
          </a:xfrm>
          <a:prstGeom prst="rect">
            <a:avLst/>
          </a:prstGeom>
        </p:spPr>
        <p:txBody>
          <a:bodyPr anchorCtr="0" anchor="t" bIns="45700" lIns="91425" spcFirstLastPara="1" rIns="91425" wrap="square" tIns="45700">
            <a:noAutofit/>
          </a:bodyPr>
          <a:lstStyle/>
          <a:p>
            <a:pPr indent="-488950" lvl="0" marL="514350" marR="0" rtl="0" algn="l">
              <a:lnSpc>
                <a:spcPct val="100000"/>
              </a:lnSpc>
              <a:spcBef>
                <a:spcPts val="640"/>
              </a:spcBef>
              <a:spcAft>
                <a:spcPts val="0"/>
              </a:spcAft>
              <a:buSzPts val="2800"/>
              <a:buChar char="➔"/>
            </a:pPr>
            <a:r>
              <a:rPr lang="en-US"/>
              <a:t>Alternative Solutions</a:t>
            </a:r>
            <a:endParaRPr/>
          </a:p>
          <a:p>
            <a:pPr indent="-488950" lvl="0" marL="514350" marR="0" rtl="0" algn="l">
              <a:lnSpc>
                <a:spcPct val="100000"/>
              </a:lnSpc>
              <a:spcBef>
                <a:spcPts val="640"/>
              </a:spcBef>
              <a:spcAft>
                <a:spcPts val="0"/>
              </a:spcAft>
              <a:buSzPts val="2800"/>
              <a:buChar char="➔"/>
            </a:pPr>
            <a:r>
              <a:rPr lang="en-US"/>
              <a:t>Discussion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id="121" name="Google Shape;121;p23"/>
          <p:cNvPicPr preferRelativeResize="0"/>
          <p:nvPr/>
        </p:nvPicPr>
        <p:blipFill rotWithShape="1">
          <a:blip r:embed="rId3">
            <a:alphaModFix/>
          </a:blip>
          <a:srcRect b="0" l="14126" r="0" t="0"/>
          <a:stretch/>
        </p:blipFill>
        <p:spPr>
          <a:xfrm>
            <a:off x="9474775" y="3023963"/>
            <a:ext cx="4597775" cy="4283424"/>
          </a:xfrm>
          <a:prstGeom prst="rect">
            <a:avLst/>
          </a:prstGeom>
          <a:noFill/>
          <a:ln>
            <a:noFill/>
          </a:ln>
        </p:spPr>
      </p:pic>
      <p:sp>
        <p:nvSpPr>
          <p:cNvPr id="122" name="Google Shape;122;p23"/>
          <p:cNvSpPr txBox="1"/>
          <p:nvPr>
            <p:ph type="title"/>
          </p:nvPr>
        </p:nvSpPr>
        <p:spPr>
          <a:xfrm>
            <a:off x="731850" y="172900"/>
            <a:ext cx="13166700" cy="891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Background</a:t>
            </a:r>
            <a:endParaRPr/>
          </a:p>
        </p:txBody>
      </p:sp>
      <p:sp>
        <p:nvSpPr>
          <p:cNvPr id="123" name="Google Shape;123;p23"/>
          <p:cNvSpPr txBox="1"/>
          <p:nvPr>
            <p:ph idx="1" type="body"/>
          </p:nvPr>
        </p:nvSpPr>
        <p:spPr>
          <a:xfrm>
            <a:off x="159600" y="1170425"/>
            <a:ext cx="5875500" cy="6823200"/>
          </a:xfrm>
          <a:prstGeom prst="rect">
            <a:avLst/>
          </a:prstGeom>
        </p:spPr>
        <p:txBody>
          <a:bodyPr anchorCtr="0" anchor="t" bIns="45700" lIns="91425" spcFirstLastPara="1" rIns="91425" wrap="square" tIns="45700">
            <a:noAutofit/>
          </a:bodyPr>
          <a:lstStyle/>
          <a:p>
            <a:pPr indent="-393700" lvl="0" marL="457200" rtl="0" algn="l">
              <a:spcBef>
                <a:spcPts val="360"/>
              </a:spcBef>
              <a:spcAft>
                <a:spcPts val="0"/>
              </a:spcAft>
              <a:buSzPts val="2600"/>
              <a:buChar char="•"/>
            </a:pPr>
            <a:r>
              <a:rPr lang="en-US" sz="2600"/>
              <a:t>Silicon Valley Community Foundation founded in 2007 with </a:t>
            </a:r>
            <a:r>
              <a:rPr lang="en-US" sz="2600"/>
              <a:t>Emmett</a:t>
            </a:r>
            <a:r>
              <a:rPr lang="en-US" sz="2600"/>
              <a:t> Carson at the helm</a:t>
            </a:r>
            <a:endParaRPr sz="2600"/>
          </a:p>
          <a:p>
            <a:pPr indent="-393700" lvl="0" marL="457200" rtl="0" algn="l">
              <a:spcBef>
                <a:spcPts val="1000"/>
              </a:spcBef>
              <a:spcAft>
                <a:spcPts val="0"/>
              </a:spcAft>
              <a:buSzPts val="2600"/>
              <a:buChar char="•"/>
            </a:pPr>
            <a:r>
              <a:rPr lang="en-US" sz="2600"/>
              <a:t>Defined itself as the “largest community foundation in the world”</a:t>
            </a:r>
            <a:endParaRPr sz="2600"/>
          </a:p>
          <a:p>
            <a:pPr indent="-393700" lvl="0" marL="457200" rtl="0" algn="l">
              <a:spcBef>
                <a:spcPts val="1000"/>
              </a:spcBef>
              <a:spcAft>
                <a:spcPts val="0"/>
              </a:spcAft>
              <a:buSzPts val="2600"/>
              <a:buChar char="•"/>
            </a:pPr>
            <a:r>
              <a:rPr lang="en-US" sz="2600"/>
              <a:t>Manages philanthropy for clients through Donor Advised Funds</a:t>
            </a:r>
            <a:endParaRPr sz="2600"/>
          </a:p>
          <a:p>
            <a:pPr indent="-393700" lvl="0" marL="457200" rtl="0" algn="l">
              <a:spcBef>
                <a:spcPts val="1000"/>
              </a:spcBef>
              <a:spcAft>
                <a:spcPts val="0"/>
              </a:spcAft>
              <a:buSzPts val="2600"/>
              <a:buChar char="•"/>
            </a:pPr>
            <a:r>
              <a:rPr lang="en-US" sz="2600"/>
              <a:t>$13.5 billion in assets</a:t>
            </a:r>
            <a:endParaRPr sz="2600"/>
          </a:p>
          <a:p>
            <a:pPr indent="-393700" lvl="0" marL="457200" rtl="0" algn="l">
              <a:spcBef>
                <a:spcPts val="1000"/>
              </a:spcBef>
              <a:spcAft>
                <a:spcPts val="0"/>
              </a:spcAft>
              <a:buSzPts val="2600"/>
              <a:buChar char="•"/>
            </a:pPr>
            <a:r>
              <a:rPr lang="en-US" sz="2600"/>
              <a:t>Given over $6 billion in grants worldwide since 2007, 50% within the Bay Area </a:t>
            </a:r>
            <a:endParaRPr sz="2600"/>
          </a:p>
          <a:p>
            <a:pPr indent="-393700" lvl="0" marL="457200" rtl="0" algn="l">
              <a:spcBef>
                <a:spcPts val="1000"/>
              </a:spcBef>
              <a:spcAft>
                <a:spcPts val="0"/>
              </a:spcAft>
              <a:buSzPts val="2600"/>
              <a:buChar char="•"/>
            </a:pPr>
            <a:r>
              <a:rPr lang="en-US" sz="2600"/>
              <a:t>Silicon Valley success story</a:t>
            </a:r>
            <a:endParaRPr sz="2600"/>
          </a:p>
          <a:p>
            <a:pPr indent="0" lvl="0" marL="0" rtl="0" algn="l">
              <a:spcBef>
                <a:spcPts val="1000"/>
              </a:spcBef>
              <a:spcAft>
                <a:spcPts val="0"/>
              </a:spcAft>
              <a:buNone/>
            </a:pPr>
            <a:r>
              <a:t/>
            </a:r>
            <a:endParaRPr sz="2800"/>
          </a:p>
          <a:p>
            <a:pPr indent="0" lvl="0" marL="457200" rtl="0" algn="l">
              <a:spcBef>
                <a:spcPts val="360"/>
              </a:spcBef>
              <a:spcAft>
                <a:spcPts val="0"/>
              </a:spcAft>
              <a:buNone/>
            </a:pPr>
            <a:r>
              <a:t/>
            </a:r>
            <a:endParaRPr sz="2800"/>
          </a:p>
        </p:txBody>
      </p:sp>
      <p:pic>
        <p:nvPicPr>
          <p:cNvPr id="124" name="Google Shape;124;p23"/>
          <p:cNvPicPr preferRelativeResize="0"/>
          <p:nvPr/>
        </p:nvPicPr>
        <p:blipFill>
          <a:blip r:embed="rId4">
            <a:alphaModFix/>
          </a:blip>
          <a:stretch>
            <a:fillRect/>
          </a:stretch>
        </p:blipFill>
        <p:spPr>
          <a:xfrm>
            <a:off x="6268850" y="1170413"/>
            <a:ext cx="4798151" cy="2527025"/>
          </a:xfrm>
          <a:prstGeom prst="rect">
            <a:avLst/>
          </a:prstGeom>
          <a:noFill/>
          <a:ln>
            <a:noFill/>
          </a:ln>
        </p:spPr>
      </p:pic>
      <p:sp>
        <p:nvSpPr>
          <p:cNvPr id="125" name="Google Shape;125;p23"/>
          <p:cNvSpPr/>
          <p:nvPr/>
        </p:nvSpPr>
        <p:spPr>
          <a:xfrm>
            <a:off x="476138" y="7517639"/>
            <a:ext cx="13678113" cy="47598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Courage - Collaboration - Inclusion - Respect - Accountability</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4"/>
          <p:cNvSpPr txBox="1"/>
          <p:nvPr>
            <p:ph idx="1" type="body"/>
          </p:nvPr>
        </p:nvSpPr>
        <p:spPr>
          <a:xfrm>
            <a:off x="176350" y="1285800"/>
            <a:ext cx="7915200" cy="6546900"/>
          </a:xfrm>
          <a:prstGeom prst="rect">
            <a:avLst/>
          </a:prstGeom>
        </p:spPr>
        <p:txBody>
          <a:bodyPr anchorCtr="0" anchor="t" bIns="45700" lIns="91425" spcFirstLastPara="1" rIns="91425" wrap="square" tIns="45700">
            <a:noAutofit/>
          </a:bodyPr>
          <a:lstStyle/>
          <a:p>
            <a:pPr indent="-406400" lvl="0" marL="457200" rtl="0" algn="l">
              <a:spcBef>
                <a:spcPts val="360"/>
              </a:spcBef>
              <a:spcAft>
                <a:spcPts val="0"/>
              </a:spcAft>
              <a:buSzPts val="2800"/>
              <a:buChar char="●"/>
            </a:pPr>
            <a:r>
              <a:rPr lang="en-US" sz="2800"/>
              <a:t>Culture of Growth over Mission</a:t>
            </a:r>
            <a:endParaRPr sz="2800"/>
          </a:p>
          <a:p>
            <a:pPr indent="-406400" lvl="0" marL="457200" rtl="0" algn="l">
              <a:spcBef>
                <a:spcPts val="1000"/>
              </a:spcBef>
              <a:spcAft>
                <a:spcPts val="0"/>
              </a:spcAft>
              <a:buSzPts val="2800"/>
              <a:buChar char="●"/>
            </a:pPr>
            <a:r>
              <a:rPr lang="en-US" sz="2800"/>
              <a:t>Mari Ellen Loijens, Chief Business, </a:t>
            </a:r>
            <a:endParaRPr sz="2800"/>
          </a:p>
          <a:p>
            <a:pPr indent="0" lvl="0" marL="457200" rtl="0" algn="l">
              <a:spcBef>
                <a:spcPts val="1000"/>
              </a:spcBef>
              <a:spcAft>
                <a:spcPts val="0"/>
              </a:spcAft>
              <a:buNone/>
            </a:pPr>
            <a:r>
              <a:rPr lang="en-US" sz="2800"/>
              <a:t>Development and Brand Officer</a:t>
            </a:r>
            <a:endParaRPr sz="2800"/>
          </a:p>
          <a:p>
            <a:pPr indent="-381000" lvl="1" marL="914400" rtl="0" algn="l">
              <a:spcBef>
                <a:spcPts val="1000"/>
              </a:spcBef>
              <a:spcAft>
                <a:spcPts val="0"/>
              </a:spcAft>
              <a:buSzPts val="2400"/>
              <a:buChar char="○"/>
            </a:pPr>
            <a:r>
              <a:rPr lang="en-US" sz="2400"/>
              <a:t>High performer</a:t>
            </a:r>
            <a:endParaRPr sz="2400"/>
          </a:p>
          <a:p>
            <a:pPr indent="-381000" lvl="1" marL="914400" rtl="0" algn="l">
              <a:spcBef>
                <a:spcPts val="1000"/>
              </a:spcBef>
              <a:spcAft>
                <a:spcPts val="0"/>
              </a:spcAft>
              <a:buSzPts val="2400"/>
              <a:buChar char="○"/>
            </a:pPr>
            <a:r>
              <a:rPr lang="en-US" sz="2400"/>
              <a:t>Emotionally abusive</a:t>
            </a:r>
            <a:endParaRPr sz="2400"/>
          </a:p>
          <a:p>
            <a:pPr indent="-381000" lvl="1" marL="914400" rtl="0" algn="l">
              <a:spcBef>
                <a:spcPts val="1000"/>
              </a:spcBef>
              <a:spcAft>
                <a:spcPts val="0"/>
              </a:spcAft>
              <a:buSzPts val="2400"/>
              <a:buChar char="○"/>
            </a:pPr>
            <a:r>
              <a:rPr lang="en-US" sz="2400"/>
              <a:t>Sexual harassment, threats</a:t>
            </a:r>
            <a:endParaRPr sz="2400"/>
          </a:p>
          <a:p>
            <a:pPr indent="-381000" lvl="1" marL="914400" rtl="0" algn="l">
              <a:spcBef>
                <a:spcPts val="1000"/>
              </a:spcBef>
              <a:spcAft>
                <a:spcPts val="0"/>
              </a:spcAft>
              <a:buSzPts val="2400"/>
              <a:buChar char="○"/>
            </a:pPr>
            <a:r>
              <a:rPr lang="en-US" sz="2400"/>
              <a:t>Oppressive management</a:t>
            </a:r>
            <a:endParaRPr sz="2400"/>
          </a:p>
          <a:p>
            <a:pPr indent="-406400" lvl="0" marL="457200" rtl="0" algn="l">
              <a:spcBef>
                <a:spcPts val="1000"/>
              </a:spcBef>
              <a:spcAft>
                <a:spcPts val="0"/>
              </a:spcAft>
              <a:buSzPts val="2800"/>
              <a:buChar char="●"/>
            </a:pPr>
            <a:r>
              <a:rPr lang="en-US" sz="2800"/>
              <a:t>Minimal response from HR</a:t>
            </a:r>
            <a:endParaRPr sz="2800"/>
          </a:p>
          <a:p>
            <a:pPr indent="-406400" lvl="0" marL="457200" rtl="0" algn="l">
              <a:spcBef>
                <a:spcPts val="1000"/>
              </a:spcBef>
              <a:spcAft>
                <a:spcPts val="1000"/>
              </a:spcAft>
              <a:buSzPts val="2800"/>
              <a:buChar char="●"/>
            </a:pPr>
            <a:r>
              <a:rPr lang="en-US" sz="2800"/>
              <a:t>Investigation began after </a:t>
            </a:r>
            <a:r>
              <a:rPr i="1" lang="en-US" sz="2800"/>
              <a:t>The Chronicle of Philanthropy </a:t>
            </a:r>
            <a:r>
              <a:rPr lang="en-US" sz="2800"/>
              <a:t>presented Emmett Carson, SVCF's high-profile, charismatic CEO, with allegations against Loijens</a:t>
            </a:r>
            <a:endParaRPr sz="2800"/>
          </a:p>
        </p:txBody>
      </p:sp>
      <p:pic>
        <p:nvPicPr>
          <p:cNvPr id="132" name="Google Shape;132;p24"/>
          <p:cNvPicPr preferRelativeResize="0"/>
          <p:nvPr/>
        </p:nvPicPr>
        <p:blipFill rotWithShape="1">
          <a:blip r:embed="rId3">
            <a:alphaModFix/>
          </a:blip>
          <a:srcRect b="0" l="21431" r="4258" t="22342"/>
          <a:stretch/>
        </p:blipFill>
        <p:spPr>
          <a:xfrm>
            <a:off x="6187503" y="1426488"/>
            <a:ext cx="5592248" cy="3852624"/>
          </a:xfrm>
          <a:prstGeom prst="rect">
            <a:avLst/>
          </a:prstGeom>
          <a:noFill/>
          <a:ln>
            <a:noFill/>
          </a:ln>
          <a:effectLst>
            <a:outerShdw blurRad="57150" rotWithShape="0" algn="bl" dir="5400000" dist="19050">
              <a:srgbClr val="000000">
                <a:alpha val="50000"/>
              </a:srgbClr>
            </a:outerShdw>
          </a:effectLst>
        </p:spPr>
      </p:pic>
      <p:pic>
        <p:nvPicPr>
          <p:cNvPr id="133" name="Google Shape;133;p24"/>
          <p:cNvPicPr preferRelativeResize="0"/>
          <p:nvPr/>
        </p:nvPicPr>
        <p:blipFill rotWithShape="1">
          <a:blip r:embed="rId4">
            <a:alphaModFix/>
          </a:blip>
          <a:srcRect b="0" l="4324" r="0" t="3818"/>
          <a:stretch/>
        </p:blipFill>
        <p:spPr>
          <a:xfrm>
            <a:off x="8971850" y="3403575"/>
            <a:ext cx="5151750" cy="3448375"/>
          </a:xfrm>
          <a:prstGeom prst="rect">
            <a:avLst/>
          </a:prstGeom>
          <a:noFill/>
          <a:ln>
            <a:noFill/>
          </a:ln>
          <a:effectLst>
            <a:outerShdw blurRad="57150" rotWithShape="0" algn="bl" dir="5400000" dist="19050">
              <a:srgbClr val="000000">
                <a:alpha val="50000"/>
              </a:srgbClr>
            </a:outerShdw>
          </a:effectLst>
        </p:spPr>
      </p:pic>
      <p:sp>
        <p:nvSpPr>
          <p:cNvPr id="134" name="Google Shape;134;p24"/>
          <p:cNvSpPr txBox="1"/>
          <p:nvPr>
            <p:ph type="title"/>
          </p:nvPr>
        </p:nvSpPr>
        <p:spPr>
          <a:xfrm>
            <a:off x="731850" y="155175"/>
            <a:ext cx="13166700" cy="891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Case Study in Unethical Leadership</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5"/>
          <p:cNvSpPr txBox="1"/>
          <p:nvPr>
            <p:ph type="title"/>
          </p:nvPr>
        </p:nvSpPr>
        <p:spPr>
          <a:xfrm>
            <a:off x="731838" y="117000"/>
            <a:ext cx="13166700" cy="1371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 the News</a:t>
            </a:r>
            <a:endParaRPr/>
          </a:p>
        </p:txBody>
      </p:sp>
      <p:pic>
        <p:nvPicPr>
          <p:cNvPr descr="A former employee of the Silicon Valley Community Foundation is reacting to the news that the CEO has been placed on leave amid allegations he permitted a toxic work culture.&#10;Full story here: https://abc7ne.ws/2Fl7Wof." id="141" name="Google Shape;141;p25" title="Silicon Valley Community Foundation CEO on paid leave">
            <a:hlinkClick r:id="rId3"/>
          </p:cNvPr>
          <p:cNvPicPr preferRelativeResize="0"/>
          <p:nvPr/>
        </p:nvPicPr>
        <p:blipFill>
          <a:blip r:embed="rId4">
            <a:alphaModFix/>
          </a:blip>
          <a:stretch>
            <a:fillRect/>
          </a:stretch>
        </p:blipFill>
        <p:spPr>
          <a:xfrm>
            <a:off x="731838" y="1488600"/>
            <a:ext cx="7936724" cy="5952550"/>
          </a:xfrm>
          <a:prstGeom prst="rect">
            <a:avLst/>
          </a:prstGeom>
          <a:noFill/>
          <a:ln>
            <a:noFill/>
          </a:ln>
        </p:spPr>
      </p:pic>
      <p:sp>
        <p:nvSpPr>
          <p:cNvPr id="142" name="Google Shape;142;p25"/>
          <p:cNvSpPr txBox="1"/>
          <p:nvPr/>
        </p:nvSpPr>
        <p:spPr>
          <a:xfrm>
            <a:off x="9082750" y="1591900"/>
            <a:ext cx="5060100" cy="5849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3000">
                <a:latin typeface="Calibri"/>
                <a:ea typeface="Calibri"/>
                <a:cs typeface="Calibri"/>
                <a:sym typeface="Calibri"/>
              </a:rPr>
              <a:t>ABC7 News Bay Area: Silicon Valley Community Foundation CEO on paid leave </a:t>
            </a:r>
            <a:endParaRPr sz="3000">
              <a:latin typeface="Calibri"/>
              <a:ea typeface="Calibri"/>
              <a:cs typeface="Calibri"/>
              <a:sym typeface="Calibri"/>
            </a:endParaRPr>
          </a:p>
          <a:p>
            <a:pPr indent="0" lvl="0" marL="0" rtl="0" algn="l">
              <a:lnSpc>
                <a:spcPct val="115000"/>
              </a:lnSpc>
              <a:spcBef>
                <a:spcPts val="0"/>
              </a:spcBef>
              <a:spcAft>
                <a:spcPts val="0"/>
              </a:spcAft>
              <a:buNone/>
            </a:pPr>
            <a:r>
              <a:t/>
            </a:r>
            <a:endParaRPr sz="3000">
              <a:latin typeface="Calibri"/>
              <a:ea typeface="Calibri"/>
              <a:cs typeface="Calibri"/>
              <a:sym typeface="Calibri"/>
            </a:endParaRPr>
          </a:p>
          <a:p>
            <a:pPr indent="0" lvl="0" marL="0" rtl="0" algn="l">
              <a:lnSpc>
                <a:spcPct val="115000"/>
              </a:lnSpc>
              <a:spcBef>
                <a:spcPts val="0"/>
              </a:spcBef>
              <a:spcAft>
                <a:spcPts val="0"/>
              </a:spcAft>
              <a:buNone/>
            </a:pPr>
            <a:r>
              <a:rPr lang="en-US" sz="2000">
                <a:latin typeface="Calibri"/>
                <a:ea typeface="Calibri"/>
                <a:cs typeface="Calibri"/>
                <a:sym typeface="Calibri"/>
              </a:rPr>
              <a:t>A former employee of SVCF shares her experience working under Mari Ellen Loijens, an experience that eventually caused her to resign. She believes SVCF should hold Emmett Carson more accountable for what took place within SVCF. </a:t>
            </a:r>
            <a:endParaRPr sz="20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6"/>
          <p:cNvSpPr/>
          <p:nvPr/>
        </p:nvSpPr>
        <p:spPr>
          <a:xfrm>
            <a:off x="10053700" y="4526201"/>
            <a:ext cx="3625500" cy="3097200"/>
          </a:xfrm>
          <a:prstGeom prst="flowChartAlternateProcess">
            <a:avLst/>
          </a:prstGeom>
          <a:solidFill>
            <a:srgbClr val="88888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6"/>
          <p:cNvSpPr txBox="1"/>
          <p:nvPr>
            <p:ph type="title"/>
          </p:nvPr>
        </p:nvSpPr>
        <p:spPr>
          <a:xfrm>
            <a:off x="731838" y="-203200"/>
            <a:ext cx="13166700" cy="1371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Facts</a:t>
            </a:r>
            <a:endParaRPr/>
          </a:p>
        </p:txBody>
      </p:sp>
      <p:sp>
        <p:nvSpPr>
          <p:cNvPr id="150" name="Google Shape;150;p26"/>
          <p:cNvSpPr/>
          <p:nvPr/>
        </p:nvSpPr>
        <p:spPr>
          <a:xfrm>
            <a:off x="2972315" y="1650180"/>
            <a:ext cx="951000" cy="59100"/>
          </a:xfrm>
          <a:prstGeom prst="roundRect">
            <a:avLst>
              <a:gd fmla="val 50000" name="adj"/>
            </a:avLst>
          </a:prstGeom>
          <a:solidFill>
            <a:srgbClr val="A72A1E"/>
          </a:solidFill>
          <a:ln>
            <a:noFill/>
          </a:ln>
        </p:spPr>
        <p:txBody>
          <a:bodyPr anchorCtr="0" anchor="ctr" bIns="146275" lIns="146275" spcFirstLastPara="1" rIns="146275" wrap="square" tIns="146275">
            <a:noAutofit/>
          </a:bodyPr>
          <a:lstStyle/>
          <a:p>
            <a:pPr indent="0" lvl="0" marL="0" rtl="0" algn="l">
              <a:spcBef>
                <a:spcPts val="0"/>
              </a:spcBef>
              <a:spcAft>
                <a:spcPts val="0"/>
              </a:spcAft>
              <a:buNone/>
            </a:pPr>
            <a:r>
              <a:t/>
            </a:r>
            <a:endParaRPr/>
          </a:p>
        </p:txBody>
      </p:sp>
      <p:grpSp>
        <p:nvGrpSpPr>
          <p:cNvPr id="151" name="Google Shape;151;p26"/>
          <p:cNvGrpSpPr/>
          <p:nvPr/>
        </p:nvGrpSpPr>
        <p:grpSpPr>
          <a:xfrm>
            <a:off x="422832" y="2310680"/>
            <a:ext cx="2808000" cy="1910723"/>
            <a:chOff x="571536" y="2660925"/>
            <a:chExt cx="1755000" cy="1194202"/>
          </a:xfrm>
        </p:grpSpPr>
        <p:sp>
          <p:nvSpPr>
            <p:cNvPr id="152" name="Google Shape;152;p26"/>
            <p:cNvSpPr txBox="1"/>
            <p:nvPr/>
          </p:nvSpPr>
          <p:spPr>
            <a:xfrm>
              <a:off x="594488" y="2660925"/>
              <a:ext cx="1709100" cy="446400"/>
            </a:xfrm>
            <a:prstGeom prst="rect">
              <a:avLst/>
            </a:prstGeom>
            <a:noFill/>
            <a:ln>
              <a:noFill/>
            </a:ln>
          </p:spPr>
          <p:txBody>
            <a:bodyPr anchorCtr="0" anchor="b" bIns="146275" lIns="146275" spcFirstLastPara="1" rIns="146275" wrap="square" tIns="146275">
              <a:noAutofit/>
            </a:bodyPr>
            <a:lstStyle/>
            <a:p>
              <a:pPr indent="0" lvl="0" marL="0" rtl="0" algn="ctr">
                <a:lnSpc>
                  <a:spcPct val="115000"/>
                </a:lnSpc>
                <a:spcBef>
                  <a:spcPts val="0"/>
                </a:spcBef>
                <a:spcAft>
                  <a:spcPts val="0"/>
                </a:spcAft>
                <a:buNone/>
              </a:pPr>
              <a:r>
                <a:rPr b="1" lang="en-US" sz="1600">
                  <a:solidFill>
                    <a:srgbClr val="A72A1E"/>
                  </a:solidFill>
                  <a:latin typeface="Roboto"/>
                  <a:ea typeface="Roboto"/>
                  <a:cs typeface="Roboto"/>
                  <a:sym typeface="Roboto"/>
                </a:rPr>
                <a:t>SVCF is Created</a:t>
              </a:r>
              <a:endParaRPr b="1" sz="1600">
                <a:solidFill>
                  <a:srgbClr val="A72A1E"/>
                </a:solidFill>
                <a:latin typeface="Roboto"/>
                <a:ea typeface="Roboto"/>
                <a:cs typeface="Roboto"/>
                <a:sym typeface="Roboto"/>
              </a:endParaRPr>
            </a:p>
          </p:txBody>
        </p:sp>
        <p:sp>
          <p:nvSpPr>
            <p:cNvPr id="153" name="Google Shape;153;p26"/>
            <p:cNvSpPr txBox="1"/>
            <p:nvPr/>
          </p:nvSpPr>
          <p:spPr>
            <a:xfrm>
              <a:off x="571536" y="3117727"/>
              <a:ext cx="1755000" cy="7374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lang="en-US" sz="1300">
                  <a:solidFill>
                    <a:srgbClr val="A72A1E"/>
                  </a:solidFill>
                  <a:latin typeface="Roboto"/>
                  <a:ea typeface="Roboto"/>
                  <a:cs typeface="Roboto"/>
                  <a:sym typeface="Roboto"/>
                </a:rPr>
                <a:t>SVCF is created as a merger of the Peninsula Community Foundation and the Community Foundation of Silicon Valley</a:t>
              </a:r>
              <a:endParaRPr sz="1300">
                <a:solidFill>
                  <a:srgbClr val="A72A1E"/>
                </a:solidFill>
                <a:latin typeface="Roboto"/>
                <a:ea typeface="Roboto"/>
                <a:cs typeface="Roboto"/>
                <a:sym typeface="Roboto"/>
              </a:endParaRPr>
            </a:p>
          </p:txBody>
        </p:sp>
      </p:grpSp>
      <p:grpSp>
        <p:nvGrpSpPr>
          <p:cNvPr id="154" name="Google Shape;154;p26"/>
          <p:cNvGrpSpPr/>
          <p:nvPr/>
        </p:nvGrpSpPr>
        <p:grpSpPr>
          <a:xfrm>
            <a:off x="3827450" y="2310680"/>
            <a:ext cx="2734566" cy="2231858"/>
            <a:chOff x="2699422" y="2660925"/>
            <a:chExt cx="1709104" cy="1394911"/>
          </a:xfrm>
        </p:grpSpPr>
        <p:sp>
          <p:nvSpPr>
            <p:cNvPr id="155" name="Google Shape;155;p26"/>
            <p:cNvSpPr txBox="1"/>
            <p:nvPr/>
          </p:nvSpPr>
          <p:spPr>
            <a:xfrm>
              <a:off x="2699425" y="2660925"/>
              <a:ext cx="1709100" cy="446400"/>
            </a:xfrm>
            <a:prstGeom prst="rect">
              <a:avLst/>
            </a:prstGeom>
            <a:noFill/>
            <a:ln>
              <a:noFill/>
            </a:ln>
          </p:spPr>
          <p:txBody>
            <a:bodyPr anchorCtr="0" anchor="b" bIns="146275" lIns="146275" spcFirstLastPara="1" rIns="146275" wrap="square" tIns="146275">
              <a:noAutofit/>
            </a:bodyPr>
            <a:lstStyle/>
            <a:p>
              <a:pPr indent="0" lvl="0" marL="0" rtl="0" algn="ctr">
                <a:lnSpc>
                  <a:spcPct val="115000"/>
                </a:lnSpc>
                <a:spcBef>
                  <a:spcPts val="0"/>
                </a:spcBef>
                <a:spcAft>
                  <a:spcPts val="0"/>
                </a:spcAft>
                <a:buNone/>
              </a:pPr>
              <a:r>
                <a:rPr b="1" lang="en-US" sz="1600">
                  <a:solidFill>
                    <a:srgbClr val="A72A1E"/>
                  </a:solidFill>
                  <a:latin typeface="Roboto"/>
                  <a:ea typeface="Roboto"/>
                  <a:cs typeface="Roboto"/>
                  <a:sym typeface="Roboto"/>
                </a:rPr>
                <a:t>Emmett Carson, CEO</a:t>
              </a:r>
              <a:endParaRPr b="1" sz="1600">
                <a:solidFill>
                  <a:srgbClr val="A72A1E"/>
                </a:solidFill>
                <a:latin typeface="Roboto"/>
                <a:ea typeface="Roboto"/>
                <a:cs typeface="Roboto"/>
                <a:sym typeface="Roboto"/>
              </a:endParaRPr>
            </a:p>
          </p:txBody>
        </p:sp>
        <p:sp>
          <p:nvSpPr>
            <p:cNvPr id="156" name="Google Shape;156;p26"/>
            <p:cNvSpPr txBox="1"/>
            <p:nvPr/>
          </p:nvSpPr>
          <p:spPr>
            <a:xfrm>
              <a:off x="2699422" y="3117736"/>
              <a:ext cx="1709100" cy="9381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lang="en-US" sz="1300">
                  <a:solidFill>
                    <a:srgbClr val="A72A1E"/>
                  </a:solidFill>
                  <a:latin typeface="Roboto"/>
                  <a:ea typeface="Roboto"/>
                  <a:cs typeface="Roboto"/>
                  <a:sym typeface="Roboto"/>
                </a:rPr>
                <a:t>Mari Ellen Loijens comes on as his second in command after serving as Director of Development for SVCF parent organization since 2004</a:t>
              </a:r>
              <a:endParaRPr sz="1300">
                <a:solidFill>
                  <a:srgbClr val="A72A1E"/>
                </a:solidFill>
                <a:latin typeface="Roboto"/>
                <a:ea typeface="Roboto"/>
                <a:cs typeface="Roboto"/>
                <a:sym typeface="Roboto"/>
              </a:endParaRPr>
            </a:p>
          </p:txBody>
        </p:sp>
      </p:grpSp>
      <p:grpSp>
        <p:nvGrpSpPr>
          <p:cNvPr id="157" name="Google Shape;157;p26"/>
          <p:cNvGrpSpPr/>
          <p:nvPr/>
        </p:nvGrpSpPr>
        <p:grpSpPr>
          <a:xfrm>
            <a:off x="7158627" y="2310680"/>
            <a:ext cx="2734569" cy="1910720"/>
            <a:chOff x="4781408" y="2660925"/>
            <a:chExt cx="1709106" cy="1194200"/>
          </a:xfrm>
        </p:grpSpPr>
        <p:sp>
          <p:nvSpPr>
            <p:cNvPr id="158" name="Google Shape;158;p26"/>
            <p:cNvSpPr txBox="1"/>
            <p:nvPr/>
          </p:nvSpPr>
          <p:spPr>
            <a:xfrm>
              <a:off x="4781413" y="2660925"/>
              <a:ext cx="1709100" cy="446400"/>
            </a:xfrm>
            <a:prstGeom prst="rect">
              <a:avLst/>
            </a:prstGeom>
            <a:noFill/>
            <a:ln>
              <a:noFill/>
            </a:ln>
          </p:spPr>
          <p:txBody>
            <a:bodyPr anchorCtr="0" anchor="b" bIns="146275" lIns="146275" spcFirstLastPara="1" rIns="146275" wrap="square" tIns="146275">
              <a:noAutofit/>
            </a:bodyPr>
            <a:lstStyle/>
            <a:p>
              <a:pPr indent="0" lvl="0" marL="0" rtl="0" algn="ctr">
                <a:lnSpc>
                  <a:spcPct val="115000"/>
                </a:lnSpc>
                <a:spcBef>
                  <a:spcPts val="0"/>
                </a:spcBef>
                <a:spcAft>
                  <a:spcPts val="0"/>
                </a:spcAft>
                <a:buNone/>
              </a:pPr>
              <a:r>
                <a:rPr b="1" lang="en-US" sz="1600">
                  <a:solidFill>
                    <a:srgbClr val="A72A1E"/>
                  </a:solidFill>
                  <a:latin typeface="Roboto"/>
                  <a:ea typeface="Roboto"/>
                  <a:cs typeface="Roboto"/>
                  <a:sym typeface="Roboto"/>
                </a:rPr>
                <a:t>$1 billion dollars raised</a:t>
              </a:r>
              <a:endParaRPr b="1" sz="1600">
                <a:solidFill>
                  <a:srgbClr val="A72A1E"/>
                </a:solidFill>
                <a:latin typeface="Roboto"/>
                <a:ea typeface="Roboto"/>
                <a:cs typeface="Roboto"/>
                <a:sym typeface="Roboto"/>
              </a:endParaRPr>
            </a:p>
          </p:txBody>
        </p:sp>
        <p:sp>
          <p:nvSpPr>
            <p:cNvPr id="159" name="Google Shape;159;p26"/>
            <p:cNvSpPr txBox="1"/>
            <p:nvPr/>
          </p:nvSpPr>
          <p:spPr>
            <a:xfrm>
              <a:off x="4781408" y="3117725"/>
              <a:ext cx="1709100" cy="7374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lang="en-US" sz="1300">
                  <a:solidFill>
                    <a:srgbClr val="A72A1E"/>
                  </a:solidFill>
                  <a:latin typeface="Roboto"/>
                  <a:ea typeface="Roboto"/>
                  <a:cs typeface="Roboto"/>
                  <a:sym typeface="Roboto"/>
                </a:rPr>
                <a:t>SVCF has raised over $1 billion in funds to be dispersed in grants from its opening in 2007</a:t>
              </a:r>
              <a:endParaRPr sz="1300">
                <a:solidFill>
                  <a:srgbClr val="A72A1E"/>
                </a:solidFill>
                <a:latin typeface="Roboto"/>
                <a:ea typeface="Roboto"/>
                <a:cs typeface="Roboto"/>
                <a:sym typeface="Roboto"/>
              </a:endParaRPr>
            </a:p>
          </p:txBody>
        </p:sp>
      </p:grpSp>
      <p:grpSp>
        <p:nvGrpSpPr>
          <p:cNvPr id="160" name="Google Shape;160;p26"/>
          <p:cNvGrpSpPr/>
          <p:nvPr/>
        </p:nvGrpSpPr>
        <p:grpSpPr>
          <a:xfrm>
            <a:off x="10316400" y="2310675"/>
            <a:ext cx="3144960" cy="1910728"/>
            <a:chOff x="6755016" y="2660922"/>
            <a:chExt cx="1965600" cy="1194205"/>
          </a:xfrm>
        </p:grpSpPr>
        <p:sp>
          <p:nvSpPr>
            <p:cNvPr id="161" name="Google Shape;161;p26"/>
            <p:cNvSpPr txBox="1"/>
            <p:nvPr/>
          </p:nvSpPr>
          <p:spPr>
            <a:xfrm>
              <a:off x="6755016" y="2660922"/>
              <a:ext cx="1965600" cy="603900"/>
            </a:xfrm>
            <a:prstGeom prst="rect">
              <a:avLst/>
            </a:prstGeom>
            <a:noFill/>
            <a:ln>
              <a:noFill/>
            </a:ln>
          </p:spPr>
          <p:txBody>
            <a:bodyPr anchorCtr="0" anchor="b" bIns="146275" lIns="146275" spcFirstLastPara="1" rIns="146275" wrap="square" tIns="146275">
              <a:noAutofit/>
            </a:bodyPr>
            <a:lstStyle/>
            <a:p>
              <a:pPr indent="0" lvl="0" marL="0" rtl="0" algn="ctr">
                <a:lnSpc>
                  <a:spcPct val="115000"/>
                </a:lnSpc>
                <a:spcBef>
                  <a:spcPts val="0"/>
                </a:spcBef>
                <a:spcAft>
                  <a:spcPts val="0"/>
                </a:spcAft>
                <a:buNone/>
              </a:pPr>
              <a:r>
                <a:rPr b="1" i="1" lang="en-US" sz="1600">
                  <a:solidFill>
                    <a:srgbClr val="A72A1E"/>
                  </a:solidFill>
                  <a:latin typeface="Roboto"/>
                  <a:ea typeface="Roboto"/>
                  <a:cs typeface="Roboto"/>
                  <a:sym typeface="Roboto"/>
                </a:rPr>
                <a:t>The </a:t>
              </a:r>
              <a:r>
                <a:rPr b="1" i="1" lang="en-US" sz="1600">
                  <a:solidFill>
                    <a:srgbClr val="A72A1E"/>
                  </a:solidFill>
                  <a:latin typeface="Roboto"/>
                  <a:ea typeface="Roboto"/>
                  <a:cs typeface="Roboto"/>
                  <a:sym typeface="Roboto"/>
                </a:rPr>
                <a:t>Chronicle</a:t>
              </a:r>
              <a:r>
                <a:rPr b="1" i="1" lang="en-US" sz="1600">
                  <a:solidFill>
                    <a:srgbClr val="A72A1E"/>
                  </a:solidFill>
                  <a:latin typeface="Roboto"/>
                  <a:ea typeface="Roboto"/>
                  <a:cs typeface="Roboto"/>
                  <a:sym typeface="Roboto"/>
                </a:rPr>
                <a:t> of Philanthropy</a:t>
              </a:r>
              <a:r>
                <a:rPr b="1" lang="en-US" sz="1600">
                  <a:solidFill>
                    <a:srgbClr val="A72A1E"/>
                  </a:solidFill>
                  <a:latin typeface="Roboto"/>
                  <a:ea typeface="Roboto"/>
                  <a:cs typeface="Roboto"/>
                  <a:sym typeface="Roboto"/>
                </a:rPr>
                <a:t> publishes report</a:t>
              </a:r>
              <a:endParaRPr b="1" sz="1600">
                <a:solidFill>
                  <a:srgbClr val="A72A1E"/>
                </a:solidFill>
                <a:latin typeface="Roboto"/>
                <a:ea typeface="Roboto"/>
                <a:cs typeface="Roboto"/>
                <a:sym typeface="Roboto"/>
              </a:endParaRPr>
            </a:p>
          </p:txBody>
        </p:sp>
        <p:sp>
          <p:nvSpPr>
            <p:cNvPr id="162" name="Google Shape;162;p26"/>
            <p:cNvSpPr txBox="1"/>
            <p:nvPr/>
          </p:nvSpPr>
          <p:spPr>
            <a:xfrm>
              <a:off x="6863386" y="3117727"/>
              <a:ext cx="1709100" cy="7374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i="1" lang="en-US" sz="1300">
                  <a:solidFill>
                    <a:srgbClr val="A72A1E"/>
                  </a:solidFill>
                  <a:latin typeface="Roboto"/>
                  <a:ea typeface="Roboto"/>
                  <a:cs typeface="Roboto"/>
                  <a:sym typeface="Roboto"/>
                </a:rPr>
                <a:t>The Chronicle </a:t>
              </a:r>
              <a:r>
                <a:rPr lang="en-US" sz="1300">
                  <a:solidFill>
                    <a:srgbClr val="A72A1E"/>
                  </a:solidFill>
                  <a:latin typeface="Roboto"/>
                  <a:ea typeface="Roboto"/>
                  <a:cs typeface="Roboto"/>
                  <a:sym typeface="Roboto"/>
                </a:rPr>
                <a:t>publishes an expose on SVCF based on staff accounts of </a:t>
              </a:r>
              <a:r>
                <a:rPr lang="en-US" sz="1300">
                  <a:solidFill>
                    <a:srgbClr val="A72A1E"/>
                  </a:solidFill>
                  <a:latin typeface="Roboto"/>
                  <a:ea typeface="Roboto"/>
                  <a:cs typeface="Roboto"/>
                  <a:sym typeface="Roboto"/>
                </a:rPr>
                <a:t>workplace</a:t>
              </a:r>
              <a:r>
                <a:rPr lang="en-US" sz="1300">
                  <a:solidFill>
                    <a:srgbClr val="A72A1E"/>
                  </a:solidFill>
                  <a:latin typeface="Roboto"/>
                  <a:ea typeface="Roboto"/>
                  <a:cs typeface="Roboto"/>
                  <a:sym typeface="Roboto"/>
                </a:rPr>
                <a:t> culture</a:t>
              </a:r>
              <a:endParaRPr sz="1300">
                <a:solidFill>
                  <a:srgbClr val="A72A1E"/>
                </a:solidFill>
                <a:latin typeface="Roboto"/>
                <a:ea typeface="Roboto"/>
                <a:cs typeface="Roboto"/>
                <a:sym typeface="Roboto"/>
              </a:endParaRPr>
            </a:p>
          </p:txBody>
        </p:sp>
      </p:grpSp>
      <p:sp>
        <p:nvSpPr>
          <p:cNvPr id="163" name="Google Shape;163;p26"/>
          <p:cNvSpPr/>
          <p:nvPr/>
        </p:nvSpPr>
        <p:spPr>
          <a:xfrm>
            <a:off x="6447855" y="1650180"/>
            <a:ext cx="951000" cy="59100"/>
          </a:xfrm>
          <a:prstGeom prst="roundRect">
            <a:avLst>
              <a:gd fmla="val 50000" name="adj"/>
            </a:avLst>
          </a:prstGeom>
          <a:solidFill>
            <a:srgbClr val="A72A1E"/>
          </a:solidFill>
          <a:ln>
            <a:noFill/>
          </a:ln>
        </p:spPr>
        <p:txBody>
          <a:bodyPr anchorCtr="0" anchor="ctr" bIns="146275" lIns="146275" spcFirstLastPara="1" rIns="146275" wrap="square" tIns="146275">
            <a:noAutofit/>
          </a:bodyPr>
          <a:lstStyle/>
          <a:p>
            <a:pPr indent="0" lvl="0" marL="0" rtl="0" algn="l">
              <a:spcBef>
                <a:spcPts val="0"/>
              </a:spcBef>
              <a:spcAft>
                <a:spcPts val="0"/>
              </a:spcAft>
              <a:buNone/>
            </a:pPr>
            <a:r>
              <a:t/>
            </a:r>
            <a:endParaRPr/>
          </a:p>
        </p:txBody>
      </p:sp>
      <p:sp>
        <p:nvSpPr>
          <p:cNvPr id="164" name="Google Shape;164;p26"/>
          <p:cNvSpPr/>
          <p:nvPr/>
        </p:nvSpPr>
        <p:spPr>
          <a:xfrm>
            <a:off x="9779015" y="1650180"/>
            <a:ext cx="951000" cy="59100"/>
          </a:xfrm>
          <a:prstGeom prst="roundRect">
            <a:avLst>
              <a:gd fmla="val 50000" name="adj"/>
            </a:avLst>
          </a:prstGeom>
          <a:solidFill>
            <a:srgbClr val="A72A1E"/>
          </a:solidFill>
          <a:ln>
            <a:noFill/>
          </a:ln>
        </p:spPr>
        <p:txBody>
          <a:bodyPr anchorCtr="0" anchor="ctr" bIns="146275" lIns="146275" spcFirstLastPara="1" rIns="146275" wrap="square" tIns="146275">
            <a:noAutofit/>
          </a:bodyPr>
          <a:lstStyle/>
          <a:p>
            <a:pPr indent="0" lvl="0" marL="0" rtl="0" algn="l">
              <a:spcBef>
                <a:spcPts val="0"/>
              </a:spcBef>
              <a:spcAft>
                <a:spcPts val="0"/>
              </a:spcAft>
              <a:buNone/>
            </a:pPr>
            <a:r>
              <a:t/>
            </a:r>
            <a:endParaRPr/>
          </a:p>
        </p:txBody>
      </p:sp>
      <p:pic>
        <p:nvPicPr>
          <p:cNvPr id="165" name="Google Shape;165;p26"/>
          <p:cNvPicPr preferRelativeResize="0"/>
          <p:nvPr/>
        </p:nvPicPr>
        <p:blipFill>
          <a:blip r:embed="rId3">
            <a:alphaModFix/>
          </a:blip>
          <a:stretch>
            <a:fillRect/>
          </a:stretch>
        </p:blipFill>
        <p:spPr>
          <a:xfrm>
            <a:off x="5231673" y="4593363"/>
            <a:ext cx="4382299" cy="2921525"/>
          </a:xfrm>
          <a:prstGeom prst="rect">
            <a:avLst/>
          </a:prstGeom>
          <a:noFill/>
          <a:ln>
            <a:noFill/>
          </a:ln>
        </p:spPr>
      </p:pic>
      <p:sp>
        <p:nvSpPr>
          <p:cNvPr id="166" name="Google Shape;166;p26"/>
          <p:cNvSpPr txBox="1"/>
          <p:nvPr/>
        </p:nvSpPr>
        <p:spPr>
          <a:xfrm>
            <a:off x="10053675" y="4791875"/>
            <a:ext cx="3625500" cy="25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800">
                <a:solidFill>
                  <a:srgbClr val="FFFFFF"/>
                </a:solidFill>
              </a:rPr>
              <a:t>“</a:t>
            </a:r>
            <a:r>
              <a:rPr b="1" lang="en-US" sz="1800">
                <a:solidFill>
                  <a:srgbClr val="FFFFFF"/>
                </a:solidFill>
              </a:rPr>
              <a:t>Muskrat”</a:t>
            </a:r>
            <a:endParaRPr b="1" sz="1800">
              <a:solidFill>
                <a:srgbClr val="FFFFFF"/>
              </a:solidFill>
            </a:endParaRPr>
          </a:p>
          <a:p>
            <a:pPr indent="0" lvl="0" marL="0" rtl="0" algn="ctr">
              <a:spcBef>
                <a:spcPts val="0"/>
              </a:spcBef>
              <a:spcAft>
                <a:spcPts val="0"/>
              </a:spcAft>
              <a:buClr>
                <a:schemeClr val="dk1"/>
              </a:buClr>
              <a:buSzPts val="1100"/>
              <a:buFont typeface="Arial"/>
              <a:buNone/>
            </a:pPr>
            <a:r>
              <a:t/>
            </a:r>
            <a:endParaRPr sz="1800">
              <a:solidFill>
                <a:srgbClr val="FFFFFF"/>
              </a:solidFill>
            </a:endParaRPr>
          </a:p>
          <a:p>
            <a:pPr indent="0" lvl="0" marL="0" rtl="0" algn="ctr">
              <a:spcBef>
                <a:spcPts val="0"/>
              </a:spcBef>
              <a:spcAft>
                <a:spcPts val="0"/>
              </a:spcAft>
              <a:buClr>
                <a:schemeClr val="dk1"/>
              </a:buClr>
              <a:buSzPts val="1100"/>
              <a:buFont typeface="Arial"/>
              <a:buNone/>
            </a:pPr>
            <a:r>
              <a:rPr lang="en-US" sz="1800">
                <a:solidFill>
                  <a:srgbClr val="FFFFFF"/>
                </a:solidFill>
              </a:rPr>
              <a:t>Term coined by employees to let Loijens know she had crossed the line</a:t>
            </a:r>
            <a:endParaRPr sz="1800">
              <a:solidFill>
                <a:srgbClr val="FFFFFF"/>
              </a:solidFill>
            </a:endParaRPr>
          </a:p>
          <a:p>
            <a:pPr indent="0" lvl="0" marL="0" rtl="0" algn="ctr">
              <a:spcBef>
                <a:spcPts val="0"/>
              </a:spcBef>
              <a:spcAft>
                <a:spcPts val="0"/>
              </a:spcAft>
              <a:buClr>
                <a:schemeClr val="dk1"/>
              </a:buClr>
              <a:buSzPts val="1100"/>
              <a:buFont typeface="Arial"/>
              <a:buNone/>
            </a:pPr>
            <a:r>
              <a:t/>
            </a:r>
            <a:endParaRPr sz="1800">
              <a:solidFill>
                <a:srgbClr val="FFFFFF"/>
              </a:solidFill>
            </a:endParaRPr>
          </a:p>
          <a:p>
            <a:pPr indent="0" lvl="0" marL="0" rtl="0" algn="ctr">
              <a:spcBef>
                <a:spcPts val="0"/>
              </a:spcBef>
              <a:spcAft>
                <a:spcPts val="0"/>
              </a:spcAft>
              <a:buClr>
                <a:schemeClr val="dk1"/>
              </a:buClr>
              <a:buSzPts val="1100"/>
              <a:buFont typeface="Arial"/>
              <a:buNone/>
            </a:pPr>
            <a:r>
              <a:rPr lang="en-US" sz="1800">
                <a:solidFill>
                  <a:srgbClr val="FFFFFF"/>
                </a:solidFill>
              </a:rPr>
              <a:t>“She thought it was funny”</a:t>
            </a:r>
            <a:endParaRPr sz="1800">
              <a:solidFill>
                <a:srgbClr val="FFFFFF"/>
              </a:solidFill>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sp>
        <p:nvSpPr>
          <p:cNvPr id="167" name="Google Shape;167;p26"/>
          <p:cNvSpPr/>
          <p:nvPr/>
        </p:nvSpPr>
        <p:spPr>
          <a:xfrm>
            <a:off x="1127971" y="994077"/>
            <a:ext cx="1397700" cy="1371300"/>
          </a:xfrm>
          <a:prstGeom prst="ellipse">
            <a:avLst/>
          </a:prstGeom>
          <a:noFill/>
          <a:ln cap="flat" cmpd="sng" w="38100">
            <a:solidFill>
              <a:srgbClr val="A72A1E"/>
            </a:solidFill>
            <a:prstDash val="solid"/>
            <a:round/>
            <a:headEnd len="sm" w="sm" type="none"/>
            <a:tailEnd len="sm" w="sm" type="none"/>
          </a:ln>
        </p:spPr>
        <p:txBody>
          <a:bodyPr anchorCtr="0" anchor="ctr" bIns="146275" lIns="146275" spcFirstLastPara="1" rIns="146275" wrap="square" tIns="146275">
            <a:noAutofit/>
          </a:bodyPr>
          <a:lstStyle/>
          <a:p>
            <a:pPr indent="0" lvl="0" marL="0" rtl="0" algn="l">
              <a:spcBef>
                <a:spcPts val="0"/>
              </a:spcBef>
              <a:spcAft>
                <a:spcPts val="0"/>
              </a:spcAft>
              <a:buNone/>
            </a:pPr>
            <a:r>
              <a:t/>
            </a:r>
            <a:endParaRPr/>
          </a:p>
        </p:txBody>
      </p:sp>
      <p:sp>
        <p:nvSpPr>
          <p:cNvPr id="168" name="Google Shape;168;p26"/>
          <p:cNvSpPr txBox="1"/>
          <p:nvPr/>
        </p:nvSpPr>
        <p:spPr>
          <a:xfrm>
            <a:off x="1127975" y="1355275"/>
            <a:ext cx="1397700" cy="8169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b="1" lang="en-US" sz="1800">
                <a:solidFill>
                  <a:srgbClr val="A72A1E"/>
                </a:solidFill>
                <a:latin typeface="Roboto"/>
                <a:ea typeface="Roboto"/>
                <a:cs typeface="Roboto"/>
                <a:sym typeface="Roboto"/>
              </a:rPr>
              <a:t>2006</a:t>
            </a:r>
            <a:endParaRPr b="1" sz="1800">
              <a:solidFill>
                <a:srgbClr val="A72A1E"/>
              </a:solidFill>
              <a:latin typeface="Roboto"/>
              <a:ea typeface="Roboto"/>
              <a:cs typeface="Roboto"/>
              <a:sym typeface="Roboto"/>
            </a:endParaRPr>
          </a:p>
        </p:txBody>
      </p:sp>
      <p:sp>
        <p:nvSpPr>
          <p:cNvPr id="169" name="Google Shape;169;p26"/>
          <p:cNvSpPr/>
          <p:nvPr/>
        </p:nvSpPr>
        <p:spPr>
          <a:xfrm>
            <a:off x="4495883" y="994077"/>
            <a:ext cx="1397700" cy="1371300"/>
          </a:xfrm>
          <a:prstGeom prst="ellipse">
            <a:avLst/>
          </a:prstGeom>
          <a:noFill/>
          <a:ln cap="flat" cmpd="sng" w="38100">
            <a:solidFill>
              <a:srgbClr val="A72A1E"/>
            </a:solidFill>
            <a:prstDash val="solid"/>
            <a:round/>
            <a:headEnd len="sm" w="sm" type="none"/>
            <a:tailEnd len="sm" w="sm" type="none"/>
          </a:ln>
        </p:spPr>
        <p:txBody>
          <a:bodyPr anchorCtr="0" anchor="ctr" bIns="146275" lIns="146275" spcFirstLastPara="1" rIns="146275" wrap="square" tIns="146275">
            <a:noAutofit/>
          </a:bodyPr>
          <a:lstStyle/>
          <a:p>
            <a:pPr indent="0" lvl="0" marL="0" rtl="0" algn="l">
              <a:spcBef>
                <a:spcPts val="0"/>
              </a:spcBef>
              <a:spcAft>
                <a:spcPts val="0"/>
              </a:spcAft>
              <a:buNone/>
            </a:pPr>
            <a:r>
              <a:t/>
            </a:r>
            <a:endParaRPr/>
          </a:p>
        </p:txBody>
      </p:sp>
      <p:sp>
        <p:nvSpPr>
          <p:cNvPr id="170" name="Google Shape;170;p26"/>
          <p:cNvSpPr txBox="1"/>
          <p:nvPr/>
        </p:nvSpPr>
        <p:spPr>
          <a:xfrm>
            <a:off x="4495888" y="1355275"/>
            <a:ext cx="1397700" cy="8169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b="1" lang="en-US" sz="1800">
                <a:solidFill>
                  <a:srgbClr val="A72A1E"/>
                </a:solidFill>
                <a:latin typeface="Roboto"/>
                <a:ea typeface="Roboto"/>
                <a:cs typeface="Roboto"/>
                <a:sym typeface="Roboto"/>
              </a:rPr>
              <a:t>2007</a:t>
            </a:r>
            <a:endParaRPr b="1" sz="1800">
              <a:solidFill>
                <a:srgbClr val="A72A1E"/>
              </a:solidFill>
              <a:latin typeface="Roboto"/>
              <a:ea typeface="Roboto"/>
              <a:cs typeface="Roboto"/>
              <a:sym typeface="Roboto"/>
            </a:endParaRPr>
          </a:p>
        </p:txBody>
      </p:sp>
      <p:sp>
        <p:nvSpPr>
          <p:cNvPr id="171" name="Google Shape;171;p26"/>
          <p:cNvSpPr/>
          <p:nvPr/>
        </p:nvSpPr>
        <p:spPr>
          <a:xfrm>
            <a:off x="7890083" y="994077"/>
            <a:ext cx="1397700" cy="1371300"/>
          </a:xfrm>
          <a:prstGeom prst="ellipse">
            <a:avLst/>
          </a:prstGeom>
          <a:noFill/>
          <a:ln cap="flat" cmpd="sng" w="38100">
            <a:solidFill>
              <a:srgbClr val="A72A1E"/>
            </a:solidFill>
            <a:prstDash val="solid"/>
            <a:round/>
            <a:headEnd len="sm" w="sm" type="none"/>
            <a:tailEnd len="sm" w="sm" type="none"/>
          </a:ln>
        </p:spPr>
        <p:txBody>
          <a:bodyPr anchorCtr="0" anchor="ctr" bIns="146275" lIns="146275" spcFirstLastPara="1" rIns="146275" wrap="square" tIns="146275">
            <a:noAutofit/>
          </a:bodyPr>
          <a:lstStyle/>
          <a:p>
            <a:pPr indent="0" lvl="0" marL="0" rtl="0" algn="l">
              <a:spcBef>
                <a:spcPts val="0"/>
              </a:spcBef>
              <a:spcAft>
                <a:spcPts val="0"/>
              </a:spcAft>
              <a:buNone/>
            </a:pPr>
            <a:r>
              <a:t/>
            </a:r>
            <a:endParaRPr/>
          </a:p>
        </p:txBody>
      </p:sp>
      <p:sp>
        <p:nvSpPr>
          <p:cNvPr id="172" name="Google Shape;172;p26"/>
          <p:cNvSpPr txBox="1"/>
          <p:nvPr/>
        </p:nvSpPr>
        <p:spPr>
          <a:xfrm>
            <a:off x="7890088" y="1355275"/>
            <a:ext cx="1397700" cy="8169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b="1" lang="en-US" sz="1800">
                <a:solidFill>
                  <a:srgbClr val="A72A1E"/>
                </a:solidFill>
                <a:latin typeface="Roboto"/>
                <a:ea typeface="Roboto"/>
                <a:cs typeface="Roboto"/>
                <a:sym typeface="Roboto"/>
              </a:rPr>
              <a:t>2011</a:t>
            </a:r>
            <a:endParaRPr b="1" sz="1800">
              <a:solidFill>
                <a:srgbClr val="A72A1E"/>
              </a:solidFill>
              <a:latin typeface="Roboto"/>
              <a:ea typeface="Roboto"/>
              <a:cs typeface="Roboto"/>
              <a:sym typeface="Roboto"/>
            </a:endParaRPr>
          </a:p>
        </p:txBody>
      </p:sp>
      <p:sp>
        <p:nvSpPr>
          <p:cNvPr id="173" name="Google Shape;173;p26"/>
          <p:cNvSpPr/>
          <p:nvPr/>
        </p:nvSpPr>
        <p:spPr>
          <a:xfrm>
            <a:off x="11158246" y="994077"/>
            <a:ext cx="1397700" cy="1371300"/>
          </a:xfrm>
          <a:prstGeom prst="ellipse">
            <a:avLst/>
          </a:prstGeom>
          <a:noFill/>
          <a:ln cap="flat" cmpd="sng" w="38100">
            <a:solidFill>
              <a:srgbClr val="A72A1E"/>
            </a:solidFill>
            <a:prstDash val="solid"/>
            <a:round/>
            <a:headEnd len="sm" w="sm" type="none"/>
            <a:tailEnd len="sm" w="sm" type="none"/>
          </a:ln>
        </p:spPr>
        <p:txBody>
          <a:bodyPr anchorCtr="0" anchor="ctr" bIns="146275" lIns="146275" spcFirstLastPara="1" rIns="146275" wrap="square" tIns="146275">
            <a:noAutofit/>
          </a:bodyPr>
          <a:lstStyle/>
          <a:p>
            <a:pPr indent="0" lvl="0" marL="0" rtl="0" algn="l">
              <a:spcBef>
                <a:spcPts val="0"/>
              </a:spcBef>
              <a:spcAft>
                <a:spcPts val="0"/>
              </a:spcAft>
              <a:buNone/>
            </a:pPr>
            <a:r>
              <a:t/>
            </a:r>
            <a:endParaRPr/>
          </a:p>
        </p:txBody>
      </p:sp>
      <p:sp>
        <p:nvSpPr>
          <p:cNvPr id="174" name="Google Shape;174;p26"/>
          <p:cNvSpPr txBox="1"/>
          <p:nvPr/>
        </p:nvSpPr>
        <p:spPr>
          <a:xfrm>
            <a:off x="11158250" y="1205750"/>
            <a:ext cx="1397700" cy="9663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b="1" lang="en-US" sz="1800">
                <a:solidFill>
                  <a:srgbClr val="A72A1E"/>
                </a:solidFill>
                <a:latin typeface="Roboto"/>
                <a:ea typeface="Roboto"/>
                <a:cs typeface="Roboto"/>
                <a:sym typeface="Roboto"/>
              </a:rPr>
              <a:t>April 18, 2018</a:t>
            </a:r>
            <a:endParaRPr b="1" sz="1800">
              <a:solidFill>
                <a:srgbClr val="A72A1E"/>
              </a:solidFill>
              <a:latin typeface="Roboto"/>
              <a:ea typeface="Roboto"/>
              <a:cs typeface="Roboto"/>
              <a:sym typeface="Roboto"/>
            </a:endParaRPr>
          </a:p>
        </p:txBody>
      </p:sp>
      <p:sp>
        <p:nvSpPr>
          <p:cNvPr id="175" name="Google Shape;175;p26"/>
          <p:cNvSpPr/>
          <p:nvPr/>
        </p:nvSpPr>
        <p:spPr>
          <a:xfrm>
            <a:off x="2156675" y="5003197"/>
            <a:ext cx="2399100" cy="2143200"/>
          </a:xfrm>
          <a:prstGeom prst="flowChartAlternateProcess">
            <a:avLst/>
          </a:prstGeom>
          <a:solidFill>
            <a:srgbClr val="88888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6"/>
          <p:cNvSpPr txBox="1"/>
          <p:nvPr/>
        </p:nvSpPr>
        <p:spPr>
          <a:xfrm>
            <a:off x="2294675" y="5272450"/>
            <a:ext cx="2084700" cy="159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FFFFFF"/>
                </a:solidFill>
                <a:latin typeface="Calibri"/>
                <a:ea typeface="Calibri"/>
                <a:cs typeface="Calibri"/>
                <a:sym typeface="Calibri"/>
              </a:rPr>
              <a:t>January 1, 2016 - April 18, 2018</a:t>
            </a:r>
            <a:endParaRPr b="1" sz="1800">
              <a:solidFill>
                <a:srgbClr val="FFFFFF"/>
              </a:solidFill>
              <a:latin typeface="Calibri"/>
              <a:ea typeface="Calibri"/>
              <a:cs typeface="Calibri"/>
              <a:sym typeface="Calibri"/>
            </a:endParaRPr>
          </a:p>
          <a:p>
            <a:pPr indent="0" lvl="0" marL="0" rtl="0" algn="ctr">
              <a:spcBef>
                <a:spcPts val="0"/>
              </a:spcBef>
              <a:spcAft>
                <a:spcPts val="0"/>
              </a:spcAft>
              <a:buNone/>
            </a:pPr>
            <a:r>
              <a:t/>
            </a:r>
            <a:endParaRPr b="1" sz="1800">
              <a:solidFill>
                <a:srgbClr val="FFFFFF"/>
              </a:solidFill>
              <a:latin typeface="Calibri"/>
              <a:ea typeface="Calibri"/>
              <a:cs typeface="Calibri"/>
              <a:sym typeface="Calibri"/>
            </a:endParaRPr>
          </a:p>
          <a:p>
            <a:pPr indent="0" lvl="0" marL="0" rtl="0" algn="ctr">
              <a:spcBef>
                <a:spcPts val="0"/>
              </a:spcBef>
              <a:spcAft>
                <a:spcPts val="0"/>
              </a:spcAft>
              <a:buNone/>
            </a:pPr>
            <a:r>
              <a:rPr lang="en-US" sz="1800">
                <a:solidFill>
                  <a:srgbClr val="FFFFFF"/>
                </a:solidFill>
                <a:latin typeface="Calibri"/>
                <a:ea typeface="Calibri"/>
                <a:cs typeface="Calibri"/>
                <a:sym typeface="Calibri"/>
              </a:rPr>
              <a:t>73 out of 104 employees left</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7"/>
          <p:cNvSpPr txBox="1"/>
          <p:nvPr>
            <p:ph type="title"/>
          </p:nvPr>
        </p:nvSpPr>
        <p:spPr>
          <a:xfrm>
            <a:off x="731838" y="-203200"/>
            <a:ext cx="13166700" cy="1371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Facts</a:t>
            </a:r>
            <a:endParaRPr/>
          </a:p>
        </p:txBody>
      </p:sp>
      <p:sp>
        <p:nvSpPr>
          <p:cNvPr id="183" name="Google Shape;183;p27"/>
          <p:cNvSpPr/>
          <p:nvPr/>
        </p:nvSpPr>
        <p:spPr>
          <a:xfrm>
            <a:off x="3111403" y="1633930"/>
            <a:ext cx="951000" cy="59100"/>
          </a:xfrm>
          <a:prstGeom prst="roundRect">
            <a:avLst>
              <a:gd fmla="val 50000" name="adj"/>
            </a:avLst>
          </a:prstGeom>
          <a:solidFill>
            <a:srgbClr val="A72A1E"/>
          </a:solidFill>
          <a:ln>
            <a:noFill/>
          </a:ln>
        </p:spPr>
        <p:txBody>
          <a:bodyPr anchorCtr="0" anchor="ctr" bIns="146275" lIns="146275" spcFirstLastPara="1" rIns="146275" wrap="square" tIns="146275">
            <a:noAutofit/>
          </a:bodyPr>
          <a:lstStyle/>
          <a:p>
            <a:pPr indent="0" lvl="0" marL="0" rtl="0" algn="l">
              <a:spcBef>
                <a:spcPts val="0"/>
              </a:spcBef>
              <a:spcAft>
                <a:spcPts val="0"/>
              </a:spcAft>
              <a:buNone/>
            </a:pPr>
            <a:r>
              <a:t/>
            </a:r>
            <a:endParaRPr/>
          </a:p>
        </p:txBody>
      </p:sp>
      <p:grpSp>
        <p:nvGrpSpPr>
          <p:cNvPr id="184" name="Google Shape;184;p27"/>
          <p:cNvGrpSpPr/>
          <p:nvPr/>
        </p:nvGrpSpPr>
        <p:grpSpPr>
          <a:xfrm>
            <a:off x="561919" y="906427"/>
            <a:ext cx="2808000" cy="3298726"/>
            <a:chOff x="571536" y="1793423"/>
            <a:chExt cx="1755000" cy="2061704"/>
          </a:xfrm>
        </p:grpSpPr>
        <p:sp>
          <p:nvSpPr>
            <p:cNvPr id="185" name="Google Shape;185;p27"/>
            <p:cNvSpPr/>
            <p:nvPr/>
          </p:nvSpPr>
          <p:spPr>
            <a:xfrm>
              <a:off x="948505" y="1793423"/>
              <a:ext cx="873600" cy="857100"/>
            </a:xfrm>
            <a:prstGeom prst="ellipse">
              <a:avLst/>
            </a:prstGeom>
            <a:noFill/>
            <a:ln cap="flat" cmpd="sng" w="38100">
              <a:solidFill>
                <a:srgbClr val="A72A1E"/>
              </a:solidFill>
              <a:prstDash val="solid"/>
              <a:round/>
              <a:headEnd len="sm" w="sm" type="none"/>
              <a:tailEnd len="sm" w="sm" type="none"/>
            </a:ln>
          </p:spPr>
          <p:txBody>
            <a:bodyPr anchorCtr="0" anchor="ctr" bIns="146275" lIns="146275" spcFirstLastPara="1" rIns="146275" wrap="square" tIns="146275">
              <a:noAutofit/>
            </a:bodyPr>
            <a:lstStyle/>
            <a:p>
              <a:pPr indent="0" lvl="0" marL="0" rtl="0" algn="l">
                <a:spcBef>
                  <a:spcPts val="0"/>
                </a:spcBef>
                <a:spcAft>
                  <a:spcPts val="0"/>
                </a:spcAft>
                <a:buNone/>
              </a:pPr>
              <a:r>
                <a:t/>
              </a:r>
              <a:endParaRPr/>
            </a:p>
          </p:txBody>
        </p:sp>
        <p:sp>
          <p:nvSpPr>
            <p:cNvPr id="186" name="Google Shape;186;p27"/>
            <p:cNvSpPr txBox="1"/>
            <p:nvPr/>
          </p:nvSpPr>
          <p:spPr>
            <a:xfrm>
              <a:off x="1024553" y="1958932"/>
              <a:ext cx="721500" cy="6153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b="1" lang="en-US" sz="1800">
                  <a:solidFill>
                    <a:srgbClr val="A72A1E"/>
                  </a:solidFill>
                  <a:latin typeface="Roboto"/>
                  <a:ea typeface="Roboto"/>
                  <a:cs typeface="Roboto"/>
                  <a:sym typeface="Roboto"/>
                </a:rPr>
                <a:t>April 19, 2018</a:t>
              </a:r>
              <a:endParaRPr b="1" sz="1800">
                <a:solidFill>
                  <a:srgbClr val="A72A1E"/>
                </a:solidFill>
                <a:latin typeface="Roboto"/>
                <a:ea typeface="Roboto"/>
                <a:cs typeface="Roboto"/>
                <a:sym typeface="Roboto"/>
              </a:endParaRPr>
            </a:p>
          </p:txBody>
        </p:sp>
        <p:sp>
          <p:nvSpPr>
            <p:cNvPr id="187" name="Google Shape;187;p27"/>
            <p:cNvSpPr txBox="1"/>
            <p:nvPr/>
          </p:nvSpPr>
          <p:spPr>
            <a:xfrm>
              <a:off x="594488" y="2660925"/>
              <a:ext cx="1709100" cy="446400"/>
            </a:xfrm>
            <a:prstGeom prst="rect">
              <a:avLst/>
            </a:prstGeom>
            <a:noFill/>
            <a:ln>
              <a:noFill/>
            </a:ln>
          </p:spPr>
          <p:txBody>
            <a:bodyPr anchorCtr="0" anchor="b" bIns="146275" lIns="146275" spcFirstLastPara="1" rIns="146275" wrap="square" tIns="146275">
              <a:noAutofit/>
            </a:bodyPr>
            <a:lstStyle/>
            <a:p>
              <a:pPr indent="0" lvl="0" marL="0" rtl="0" algn="ctr">
                <a:lnSpc>
                  <a:spcPct val="115000"/>
                </a:lnSpc>
                <a:spcBef>
                  <a:spcPts val="0"/>
                </a:spcBef>
                <a:spcAft>
                  <a:spcPts val="0"/>
                </a:spcAft>
                <a:buNone/>
              </a:pPr>
              <a:r>
                <a:rPr b="1" lang="en-US" sz="1600">
                  <a:solidFill>
                    <a:srgbClr val="A72A1E"/>
                  </a:solidFill>
                  <a:latin typeface="Roboto"/>
                  <a:ea typeface="Roboto"/>
                  <a:cs typeface="Roboto"/>
                  <a:sym typeface="Roboto"/>
                </a:rPr>
                <a:t>Mari Ellen Loijens resigns</a:t>
              </a:r>
              <a:endParaRPr b="1" sz="1600">
                <a:solidFill>
                  <a:srgbClr val="A72A1E"/>
                </a:solidFill>
                <a:latin typeface="Roboto"/>
                <a:ea typeface="Roboto"/>
                <a:cs typeface="Roboto"/>
                <a:sym typeface="Roboto"/>
              </a:endParaRPr>
            </a:p>
          </p:txBody>
        </p:sp>
        <p:sp>
          <p:nvSpPr>
            <p:cNvPr id="188" name="Google Shape;188;p27"/>
            <p:cNvSpPr txBox="1"/>
            <p:nvPr/>
          </p:nvSpPr>
          <p:spPr>
            <a:xfrm>
              <a:off x="571536" y="3117727"/>
              <a:ext cx="1755000" cy="7374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lang="en-US" sz="1300">
                  <a:solidFill>
                    <a:srgbClr val="A72A1E"/>
                  </a:solidFill>
                  <a:latin typeface="Roboto"/>
                  <a:ea typeface="Roboto"/>
                  <a:cs typeface="Roboto"/>
                  <a:sym typeface="Roboto"/>
                </a:rPr>
                <a:t>Mari Ellen Loijens resigns one day after the Chronicle article is published</a:t>
              </a:r>
              <a:endParaRPr sz="1300">
                <a:solidFill>
                  <a:srgbClr val="A72A1E"/>
                </a:solidFill>
                <a:latin typeface="Roboto"/>
                <a:ea typeface="Roboto"/>
                <a:cs typeface="Roboto"/>
                <a:sym typeface="Roboto"/>
              </a:endParaRPr>
            </a:p>
          </p:txBody>
        </p:sp>
      </p:grpSp>
      <p:grpSp>
        <p:nvGrpSpPr>
          <p:cNvPr id="189" name="Google Shape;189;p27"/>
          <p:cNvGrpSpPr/>
          <p:nvPr/>
        </p:nvGrpSpPr>
        <p:grpSpPr>
          <a:xfrm>
            <a:off x="7297715" y="2294424"/>
            <a:ext cx="2734570" cy="1910726"/>
            <a:chOff x="4781408" y="2660921"/>
            <a:chExt cx="1709106" cy="1194204"/>
          </a:xfrm>
        </p:grpSpPr>
        <p:sp>
          <p:nvSpPr>
            <p:cNvPr id="190" name="Google Shape;190;p27"/>
            <p:cNvSpPr txBox="1"/>
            <p:nvPr/>
          </p:nvSpPr>
          <p:spPr>
            <a:xfrm>
              <a:off x="4781414" y="2660921"/>
              <a:ext cx="1709100" cy="568200"/>
            </a:xfrm>
            <a:prstGeom prst="rect">
              <a:avLst/>
            </a:prstGeom>
            <a:noFill/>
            <a:ln>
              <a:noFill/>
            </a:ln>
          </p:spPr>
          <p:txBody>
            <a:bodyPr anchorCtr="0" anchor="b" bIns="146275" lIns="146275" spcFirstLastPara="1" rIns="146275" wrap="square" tIns="146275">
              <a:noAutofit/>
            </a:bodyPr>
            <a:lstStyle/>
            <a:p>
              <a:pPr indent="0" lvl="0" marL="0" rtl="0" algn="ctr">
                <a:lnSpc>
                  <a:spcPct val="115000"/>
                </a:lnSpc>
                <a:spcBef>
                  <a:spcPts val="0"/>
                </a:spcBef>
                <a:spcAft>
                  <a:spcPts val="0"/>
                </a:spcAft>
                <a:buNone/>
              </a:pPr>
              <a:r>
                <a:rPr b="1" lang="en-US" sz="1600">
                  <a:solidFill>
                    <a:srgbClr val="A72A1E"/>
                  </a:solidFill>
                  <a:latin typeface="Roboto"/>
                  <a:ea typeface="Roboto"/>
                  <a:cs typeface="Roboto"/>
                  <a:sym typeface="Roboto"/>
                </a:rPr>
                <a:t>Emmett Carson placed on paid leave</a:t>
              </a:r>
              <a:endParaRPr b="1" sz="1600">
                <a:solidFill>
                  <a:srgbClr val="A72A1E"/>
                </a:solidFill>
                <a:latin typeface="Roboto"/>
                <a:ea typeface="Roboto"/>
                <a:cs typeface="Roboto"/>
                <a:sym typeface="Roboto"/>
              </a:endParaRPr>
            </a:p>
          </p:txBody>
        </p:sp>
        <p:sp>
          <p:nvSpPr>
            <p:cNvPr id="191" name="Google Shape;191;p27"/>
            <p:cNvSpPr txBox="1"/>
            <p:nvPr/>
          </p:nvSpPr>
          <p:spPr>
            <a:xfrm>
              <a:off x="4781408" y="3117725"/>
              <a:ext cx="1709100" cy="7374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lang="en-US" sz="1300">
                  <a:solidFill>
                    <a:srgbClr val="A72A1E"/>
                  </a:solidFill>
                  <a:latin typeface="Roboto"/>
                  <a:ea typeface="Roboto"/>
                  <a:cs typeface="Roboto"/>
                  <a:sym typeface="Roboto"/>
                </a:rPr>
                <a:t>The Board of SVCF publishes Public Report on Workplace Investigation from their legal counsel’s investigation</a:t>
              </a:r>
              <a:endParaRPr sz="1300">
                <a:solidFill>
                  <a:srgbClr val="A72A1E"/>
                </a:solidFill>
                <a:latin typeface="Roboto"/>
                <a:ea typeface="Roboto"/>
                <a:cs typeface="Roboto"/>
                <a:sym typeface="Roboto"/>
              </a:endParaRPr>
            </a:p>
          </p:txBody>
        </p:sp>
      </p:grpSp>
      <p:grpSp>
        <p:nvGrpSpPr>
          <p:cNvPr id="192" name="Google Shape;192;p27"/>
          <p:cNvGrpSpPr/>
          <p:nvPr/>
        </p:nvGrpSpPr>
        <p:grpSpPr>
          <a:xfrm>
            <a:off x="10628880" y="1990450"/>
            <a:ext cx="2734580" cy="2214703"/>
            <a:chOff x="6863386" y="2470938"/>
            <a:chExt cx="1709113" cy="1384190"/>
          </a:xfrm>
        </p:grpSpPr>
        <p:sp>
          <p:nvSpPr>
            <p:cNvPr id="193" name="Google Shape;193;p27"/>
            <p:cNvSpPr txBox="1"/>
            <p:nvPr/>
          </p:nvSpPr>
          <p:spPr>
            <a:xfrm>
              <a:off x="6863398" y="2470938"/>
              <a:ext cx="1709100" cy="737400"/>
            </a:xfrm>
            <a:prstGeom prst="rect">
              <a:avLst/>
            </a:prstGeom>
            <a:noFill/>
            <a:ln>
              <a:noFill/>
            </a:ln>
          </p:spPr>
          <p:txBody>
            <a:bodyPr anchorCtr="0" anchor="b" bIns="146275" lIns="146275" spcFirstLastPara="1" rIns="146275" wrap="square" tIns="146275">
              <a:noAutofit/>
            </a:bodyPr>
            <a:lstStyle/>
            <a:p>
              <a:pPr indent="0" lvl="0" marL="0" rtl="0" algn="ctr">
                <a:lnSpc>
                  <a:spcPct val="115000"/>
                </a:lnSpc>
                <a:spcBef>
                  <a:spcPts val="0"/>
                </a:spcBef>
                <a:spcAft>
                  <a:spcPts val="0"/>
                </a:spcAft>
                <a:buNone/>
              </a:pPr>
              <a:r>
                <a:rPr b="1" lang="en-US" sz="1600">
                  <a:solidFill>
                    <a:srgbClr val="A72A1E"/>
                  </a:solidFill>
                  <a:latin typeface="Roboto"/>
                  <a:ea typeface="Roboto"/>
                  <a:cs typeface="Roboto"/>
                  <a:sym typeface="Roboto"/>
                </a:rPr>
                <a:t>Investigation is published</a:t>
              </a:r>
              <a:endParaRPr b="1" sz="1600">
                <a:solidFill>
                  <a:srgbClr val="A72A1E"/>
                </a:solidFill>
                <a:latin typeface="Roboto"/>
                <a:ea typeface="Roboto"/>
                <a:cs typeface="Roboto"/>
                <a:sym typeface="Roboto"/>
              </a:endParaRPr>
            </a:p>
            <a:p>
              <a:pPr indent="0" lvl="0" marL="0" rtl="0" algn="ctr">
                <a:lnSpc>
                  <a:spcPct val="115000"/>
                </a:lnSpc>
                <a:spcBef>
                  <a:spcPts val="0"/>
                </a:spcBef>
                <a:spcAft>
                  <a:spcPts val="0"/>
                </a:spcAft>
                <a:buNone/>
              </a:pPr>
              <a:r>
                <a:rPr b="1" lang="en-US" sz="1600">
                  <a:solidFill>
                    <a:srgbClr val="A72A1E"/>
                  </a:solidFill>
                  <a:latin typeface="Roboto"/>
                  <a:ea typeface="Roboto"/>
                  <a:cs typeface="Roboto"/>
                  <a:sym typeface="Roboto"/>
                </a:rPr>
                <a:t>Emmett Carson resigns</a:t>
              </a:r>
              <a:endParaRPr b="1" sz="1600">
                <a:solidFill>
                  <a:srgbClr val="A72A1E"/>
                </a:solidFill>
                <a:latin typeface="Roboto"/>
                <a:ea typeface="Roboto"/>
                <a:cs typeface="Roboto"/>
                <a:sym typeface="Roboto"/>
              </a:endParaRPr>
            </a:p>
          </p:txBody>
        </p:sp>
        <p:sp>
          <p:nvSpPr>
            <p:cNvPr id="194" name="Google Shape;194;p27"/>
            <p:cNvSpPr txBox="1"/>
            <p:nvPr/>
          </p:nvSpPr>
          <p:spPr>
            <a:xfrm>
              <a:off x="6863386" y="3117727"/>
              <a:ext cx="1709100" cy="7374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lang="en-US" sz="1300">
                  <a:solidFill>
                    <a:srgbClr val="A72A1E"/>
                  </a:solidFill>
                  <a:latin typeface="Roboto"/>
                  <a:ea typeface="Roboto"/>
                  <a:cs typeface="Roboto"/>
                  <a:sym typeface="Roboto"/>
                </a:rPr>
                <a:t>Emmett Carson resigns after 11 years of service in conjunction with the Board publishing the investigation’s findings</a:t>
              </a:r>
              <a:endParaRPr sz="1300">
                <a:solidFill>
                  <a:srgbClr val="A72A1E"/>
                </a:solidFill>
                <a:latin typeface="Roboto"/>
                <a:ea typeface="Roboto"/>
                <a:cs typeface="Roboto"/>
                <a:sym typeface="Roboto"/>
              </a:endParaRPr>
            </a:p>
          </p:txBody>
        </p:sp>
      </p:grpSp>
      <p:sp>
        <p:nvSpPr>
          <p:cNvPr id="195" name="Google Shape;195;p27"/>
          <p:cNvSpPr/>
          <p:nvPr/>
        </p:nvSpPr>
        <p:spPr>
          <a:xfrm>
            <a:off x="6586943" y="1633930"/>
            <a:ext cx="951000" cy="59100"/>
          </a:xfrm>
          <a:prstGeom prst="roundRect">
            <a:avLst>
              <a:gd fmla="val 50000" name="adj"/>
            </a:avLst>
          </a:prstGeom>
          <a:solidFill>
            <a:srgbClr val="A72A1E"/>
          </a:solidFill>
          <a:ln>
            <a:noFill/>
          </a:ln>
        </p:spPr>
        <p:txBody>
          <a:bodyPr anchorCtr="0" anchor="ctr" bIns="146275" lIns="146275" spcFirstLastPara="1" rIns="146275" wrap="square" tIns="146275">
            <a:noAutofit/>
          </a:bodyPr>
          <a:lstStyle/>
          <a:p>
            <a:pPr indent="0" lvl="0" marL="0" rtl="0" algn="l">
              <a:spcBef>
                <a:spcPts val="0"/>
              </a:spcBef>
              <a:spcAft>
                <a:spcPts val="0"/>
              </a:spcAft>
              <a:buNone/>
            </a:pPr>
            <a:r>
              <a:t/>
            </a:r>
            <a:endParaRPr/>
          </a:p>
        </p:txBody>
      </p:sp>
      <p:sp>
        <p:nvSpPr>
          <p:cNvPr id="196" name="Google Shape;196;p27"/>
          <p:cNvSpPr/>
          <p:nvPr/>
        </p:nvSpPr>
        <p:spPr>
          <a:xfrm>
            <a:off x="9918103" y="1633930"/>
            <a:ext cx="951000" cy="59100"/>
          </a:xfrm>
          <a:prstGeom prst="roundRect">
            <a:avLst>
              <a:gd fmla="val 50000" name="adj"/>
            </a:avLst>
          </a:prstGeom>
          <a:solidFill>
            <a:srgbClr val="A72A1E"/>
          </a:solidFill>
          <a:ln>
            <a:noFill/>
          </a:ln>
        </p:spPr>
        <p:txBody>
          <a:bodyPr anchorCtr="0" anchor="ctr" bIns="146275" lIns="146275" spcFirstLastPara="1" rIns="146275" wrap="square" tIns="146275">
            <a:noAutofit/>
          </a:bodyPr>
          <a:lstStyle/>
          <a:p>
            <a:pPr indent="0" lvl="0" marL="0" rtl="0" algn="l">
              <a:spcBef>
                <a:spcPts val="0"/>
              </a:spcBef>
              <a:spcAft>
                <a:spcPts val="0"/>
              </a:spcAft>
              <a:buNone/>
            </a:pPr>
            <a:r>
              <a:t/>
            </a:r>
            <a:endParaRPr/>
          </a:p>
        </p:txBody>
      </p:sp>
      <p:grpSp>
        <p:nvGrpSpPr>
          <p:cNvPr id="197" name="Google Shape;197;p27"/>
          <p:cNvGrpSpPr/>
          <p:nvPr/>
        </p:nvGrpSpPr>
        <p:grpSpPr>
          <a:xfrm>
            <a:off x="3966538" y="2512975"/>
            <a:ext cx="2734573" cy="2013313"/>
            <a:chOff x="2699422" y="2797516"/>
            <a:chExt cx="1709108" cy="1258321"/>
          </a:xfrm>
        </p:grpSpPr>
        <p:sp>
          <p:nvSpPr>
            <p:cNvPr id="198" name="Google Shape;198;p27"/>
            <p:cNvSpPr txBox="1"/>
            <p:nvPr/>
          </p:nvSpPr>
          <p:spPr>
            <a:xfrm>
              <a:off x="2699430" y="2797516"/>
              <a:ext cx="1709100" cy="468300"/>
            </a:xfrm>
            <a:prstGeom prst="rect">
              <a:avLst/>
            </a:prstGeom>
            <a:noFill/>
            <a:ln>
              <a:noFill/>
            </a:ln>
          </p:spPr>
          <p:txBody>
            <a:bodyPr anchorCtr="0" anchor="b" bIns="146275" lIns="146275" spcFirstLastPara="1" rIns="146275" wrap="square" tIns="146275">
              <a:noAutofit/>
            </a:bodyPr>
            <a:lstStyle/>
            <a:p>
              <a:pPr indent="0" lvl="0" marL="0" rtl="0" algn="ctr">
                <a:lnSpc>
                  <a:spcPct val="115000"/>
                </a:lnSpc>
                <a:spcBef>
                  <a:spcPts val="0"/>
                </a:spcBef>
                <a:spcAft>
                  <a:spcPts val="0"/>
                </a:spcAft>
                <a:buNone/>
              </a:pPr>
              <a:r>
                <a:rPr b="1" lang="en-US" sz="1600">
                  <a:solidFill>
                    <a:srgbClr val="A72A1E"/>
                  </a:solidFill>
                  <a:latin typeface="Roboto"/>
                  <a:ea typeface="Roboto"/>
                  <a:cs typeface="Roboto"/>
                  <a:sym typeface="Roboto"/>
                </a:rPr>
                <a:t>The Board of SVCF hires Boies Schiller</a:t>
              </a:r>
              <a:endParaRPr b="1" sz="1600">
                <a:solidFill>
                  <a:srgbClr val="A72A1E"/>
                </a:solidFill>
                <a:latin typeface="Roboto"/>
                <a:ea typeface="Roboto"/>
                <a:cs typeface="Roboto"/>
                <a:sym typeface="Roboto"/>
              </a:endParaRPr>
            </a:p>
          </p:txBody>
        </p:sp>
        <p:sp>
          <p:nvSpPr>
            <p:cNvPr id="199" name="Google Shape;199;p27"/>
            <p:cNvSpPr txBox="1"/>
            <p:nvPr/>
          </p:nvSpPr>
          <p:spPr>
            <a:xfrm>
              <a:off x="2699422" y="3117736"/>
              <a:ext cx="1709100" cy="9381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lang="en-US" sz="1300">
                  <a:solidFill>
                    <a:srgbClr val="A72A1E"/>
                  </a:solidFill>
                  <a:latin typeface="Roboto"/>
                  <a:ea typeface="Roboto"/>
                  <a:cs typeface="Roboto"/>
                  <a:sym typeface="Roboto"/>
                </a:rPr>
                <a:t>Boies Schiller is hired to investigate the allegations. Infamous for his representation of Harvey Weinstein</a:t>
              </a:r>
              <a:endParaRPr sz="1300">
                <a:solidFill>
                  <a:srgbClr val="A72A1E"/>
                </a:solidFill>
                <a:latin typeface="Roboto"/>
                <a:ea typeface="Roboto"/>
                <a:cs typeface="Roboto"/>
                <a:sym typeface="Roboto"/>
              </a:endParaRPr>
            </a:p>
          </p:txBody>
        </p:sp>
      </p:grpSp>
      <p:pic>
        <p:nvPicPr>
          <p:cNvPr id="200" name="Google Shape;200;p27"/>
          <p:cNvPicPr preferRelativeResize="0"/>
          <p:nvPr/>
        </p:nvPicPr>
        <p:blipFill>
          <a:blip r:embed="rId3">
            <a:alphaModFix/>
          </a:blip>
          <a:stretch>
            <a:fillRect/>
          </a:stretch>
        </p:blipFill>
        <p:spPr>
          <a:xfrm>
            <a:off x="912825" y="4412403"/>
            <a:ext cx="5763176" cy="3461522"/>
          </a:xfrm>
          <a:prstGeom prst="rect">
            <a:avLst/>
          </a:prstGeom>
          <a:noFill/>
          <a:ln>
            <a:noFill/>
          </a:ln>
        </p:spPr>
      </p:pic>
      <p:sp>
        <p:nvSpPr>
          <p:cNvPr id="201" name="Google Shape;201;p27"/>
          <p:cNvSpPr/>
          <p:nvPr/>
        </p:nvSpPr>
        <p:spPr>
          <a:xfrm>
            <a:off x="4625821" y="906427"/>
            <a:ext cx="1397700" cy="1371300"/>
          </a:xfrm>
          <a:prstGeom prst="ellipse">
            <a:avLst/>
          </a:prstGeom>
          <a:noFill/>
          <a:ln cap="flat" cmpd="sng" w="38100">
            <a:solidFill>
              <a:srgbClr val="A72A1E"/>
            </a:solidFill>
            <a:prstDash val="solid"/>
            <a:round/>
            <a:headEnd len="sm" w="sm" type="none"/>
            <a:tailEnd len="sm" w="sm" type="none"/>
          </a:ln>
        </p:spPr>
        <p:txBody>
          <a:bodyPr anchorCtr="0" anchor="ctr" bIns="146275" lIns="146275" spcFirstLastPara="1" rIns="146275" wrap="square" tIns="146275">
            <a:noAutofit/>
          </a:bodyPr>
          <a:lstStyle/>
          <a:p>
            <a:pPr indent="0" lvl="0" marL="0" rtl="0" algn="l">
              <a:spcBef>
                <a:spcPts val="0"/>
              </a:spcBef>
              <a:spcAft>
                <a:spcPts val="0"/>
              </a:spcAft>
              <a:buNone/>
            </a:pPr>
            <a:r>
              <a:t/>
            </a:r>
            <a:endParaRPr/>
          </a:p>
        </p:txBody>
      </p:sp>
      <p:sp>
        <p:nvSpPr>
          <p:cNvPr id="202" name="Google Shape;202;p27"/>
          <p:cNvSpPr txBox="1"/>
          <p:nvPr/>
        </p:nvSpPr>
        <p:spPr>
          <a:xfrm>
            <a:off x="4747472" y="1099766"/>
            <a:ext cx="1154400" cy="9846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b="1" lang="en-US" sz="1800">
                <a:solidFill>
                  <a:srgbClr val="A72A1E"/>
                </a:solidFill>
                <a:latin typeface="Roboto"/>
                <a:ea typeface="Roboto"/>
                <a:cs typeface="Roboto"/>
                <a:sym typeface="Roboto"/>
              </a:rPr>
              <a:t>April 24, 2018</a:t>
            </a:r>
            <a:endParaRPr b="1" sz="1800">
              <a:solidFill>
                <a:srgbClr val="A72A1E"/>
              </a:solidFill>
              <a:latin typeface="Roboto"/>
              <a:ea typeface="Roboto"/>
              <a:cs typeface="Roboto"/>
              <a:sym typeface="Roboto"/>
            </a:endParaRPr>
          </a:p>
        </p:txBody>
      </p:sp>
      <p:sp>
        <p:nvSpPr>
          <p:cNvPr id="203" name="Google Shape;203;p27"/>
          <p:cNvSpPr/>
          <p:nvPr/>
        </p:nvSpPr>
        <p:spPr>
          <a:xfrm>
            <a:off x="7966146" y="906427"/>
            <a:ext cx="1397700" cy="1371300"/>
          </a:xfrm>
          <a:prstGeom prst="ellipse">
            <a:avLst/>
          </a:prstGeom>
          <a:noFill/>
          <a:ln cap="flat" cmpd="sng" w="38100">
            <a:solidFill>
              <a:srgbClr val="A72A1E"/>
            </a:solidFill>
            <a:prstDash val="solid"/>
            <a:round/>
            <a:headEnd len="sm" w="sm" type="none"/>
            <a:tailEnd len="sm" w="sm" type="none"/>
          </a:ln>
        </p:spPr>
        <p:txBody>
          <a:bodyPr anchorCtr="0" anchor="ctr" bIns="146275" lIns="146275" spcFirstLastPara="1" rIns="146275" wrap="square" tIns="146275">
            <a:noAutofit/>
          </a:bodyPr>
          <a:lstStyle/>
          <a:p>
            <a:pPr indent="0" lvl="0" marL="0" rtl="0" algn="l">
              <a:spcBef>
                <a:spcPts val="0"/>
              </a:spcBef>
              <a:spcAft>
                <a:spcPts val="0"/>
              </a:spcAft>
              <a:buNone/>
            </a:pPr>
            <a:r>
              <a:t/>
            </a:r>
            <a:endParaRPr/>
          </a:p>
        </p:txBody>
      </p:sp>
      <p:sp>
        <p:nvSpPr>
          <p:cNvPr id="204" name="Google Shape;204;p27"/>
          <p:cNvSpPr txBox="1"/>
          <p:nvPr/>
        </p:nvSpPr>
        <p:spPr>
          <a:xfrm>
            <a:off x="8087797" y="1099766"/>
            <a:ext cx="1154400" cy="9846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b="1" lang="en-US" sz="1800">
                <a:solidFill>
                  <a:srgbClr val="A72A1E"/>
                </a:solidFill>
                <a:latin typeface="Roboto"/>
                <a:ea typeface="Roboto"/>
                <a:cs typeface="Roboto"/>
                <a:sym typeface="Roboto"/>
              </a:rPr>
              <a:t>April 26, 2018</a:t>
            </a:r>
            <a:endParaRPr b="1" sz="1800">
              <a:solidFill>
                <a:srgbClr val="A72A1E"/>
              </a:solidFill>
              <a:latin typeface="Roboto"/>
              <a:ea typeface="Roboto"/>
              <a:cs typeface="Roboto"/>
              <a:sym typeface="Roboto"/>
            </a:endParaRPr>
          </a:p>
        </p:txBody>
      </p:sp>
      <p:sp>
        <p:nvSpPr>
          <p:cNvPr id="205" name="Google Shape;205;p27"/>
          <p:cNvSpPr/>
          <p:nvPr/>
        </p:nvSpPr>
        <p:spPr>
          <a:xfrm>
            <a:off x="11306471" y="906427"/>
            <a:ext cx="1397700" cy="1371300"/>
          </a:xfrm>
          <a:prstGeom prst="ellipse">
            <a:avLst/>
          </a:prstGeom>
          <a:noFill/>
          <a:ln cap="flat" cmpd="sng" w="38100">
            <a:solidFill>
              <a:srgbClr val="A72A1E"/>
            </a:solidFill>
            <a:prstDash val="solid"/>
            <a:round/>
            <a:headEnd len="sm" w="sm" type="none"/>
            <a:tailEnd len="sm" w="sm" type="none"/>
          </a:ln>
        </p:spPr>
        <p:txBody>
          <a:bodyPr anchorCtr="0" anchor="ctr" bIns="146275" lIns="146275" spcFirstLastPara="1" rIns="146275" wrap="square" tIns="146275">
            <a:noAutofit/>
          </a:bodyPr>
          <a:lstStyle/>
          <a:p>
            <a:pPr indent="0" lvl="0" marL="0" rtl="0" algn="l">
              <a:spcBef>
                <a:spcPts val="0"/>
              </a:spcBef>
              <a:spcAft>
                <a:spcPts val="0"/>
              </a:spcAft>
              <a:buNone/>
            </a:pPr>
            <a:r>
              <a:t/>
            </a:r>
            <a:endParaRPr/>
          </a:p>
        </p:txBody>
      </p:sp>
      <p:sp>
        <p:nvSpPr>
          <p:cNvPr id="206" name="Google Shape;206;p27"/>
          <p:cNvSpPr txBox="1"/>
          <p:nvPr/>
        </p:nvSpPr>
        <p:spPr>
          <a:xfrm>
            <a:off x="11306475" y="1099775"/>
            <a:ext cx="1397700" cy="9846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b="1" lang="en-US" sz="1800">
                <a:solidFill>
                  <a:srgbClr val="A72A1E"/>
                </a:solidFill>
                <a:latin typeface="Roboto"/>
                <a:ea typeface="Roboto"/>
                <a:cs typeface="Roboto"/>
                <a:sym typeface="Roboto"/>
              </a:rPr>
              <a:t>June 27</a:t>
            </a:r>
            <a:r>
              <a:rPr b="1" lang="en-US" sz="1800">
                <a:solidFill>
                  <a:srgbClr val="A72A1E"/>
                </a:solidFill>
                <a:latin typeface="Roboto"/>
                <a:ea typeface="Roboto"/>
                <a:cs typeface="Roboto"/>
                <a:sym typeface="Roboto"/>
              </a:rPr>
              <a:t>, 2018</a:t>
            </a:r>
            <a:endParaRPr b="1" sz="1800">
              <a:solidFill>
                <a:srgbClr val="A72A1E"/>
              </a:solidFill>
              <a:latin typeface="Roboto"/>
              <a:ea typeface="Roboto"/>
              <a:cs typeface="Roboto"/>
              <a:sym typeface="Roboto"/>
            </a:endParaRPr>
          </a:p>
        </p:txBody>
      </p:sp>
      <p:pic>
        <p:nvPicPr>
          <p:cNvPr id="207" name="Google Shape;207;p27"/>
          <p:cNvPicPr preferRelativeResize="0"/>
          <p:nvPr/>
        </p:nvPicPr>
        <p:blipFill>
          <a:blip r:embed="rId4">
            <a:alphaModFix/>
          </a:blip>
          <a:stretch>
            <a:fillRect/>
          </a:stretch>
        </p:blipFill>
        <p:spPr>
          <a:xfrm>
            <a:off x="10938935" y="4526300"/>
            <a:ext cx="2857500" cy="3295650"/>
          </a:xfrm>
          <a:prstGeom prst="rect">
            <a:avLst/>
          </a:prstGeom>
          <a:noFill/>
          <a:ln>
            <a:noFill/>
          </a:ln>
        </p:spPr>
      </p:pic>
      <p:sp>
        <p:nvSpPr>
          <p:cNvPr id="208" name="Google Shape;208;p27"/>
          <p:cNvSpPr/>
          <p:nvPr/>
        </p:nvSpPr>
        <p:spPr>
          <a:xfrm>
            <a:off x="8634546" y="4996552"/>
            <a:ext cx="1397700" cy="1371300"/>
          </a:xfrm>
          <a:prstGeom prst="ellipse">
            <a:avLst/>
          </a:prstGeom>
          <a:noFill/>
          <a:ln cap="flat" cmpd="sng" w="38100">
            <a:solidFill>
              <a:srgbClr val="A72A1E"/>
            </a:solidFill>
            <a:prstDash val="solid"/>
            <a:round/>
            <a:headEnd len="sm" w="sm" type="none"/>
            <a:tailEnd len="sm" w="sm" type="none"/>
          </a:ln>
        </p:spPr>
        <p:txBody>
          <a:bodyPr anchorCtr="0" anchor="ctr" bIns="146275" lIns="146275" spcFirstLastPara="1" rIns="146275" wrap="square" tIns="146275">
            <a:noAutofit/>
          </a:bodyPr>
          <a:lstStyle/>
          <a:p>
            <a:pPr indent="0" lvl="0" marL="0" rtl="0" algn="l">
              <a:spcBef>
                <a:spcPts val="0"/>
              </a:spcBef>
              <a:spcAft>
                <a:spcPts val="0"/>
              </a:spcAft>
              <a:buNone/>
            </a:pPr>
            <a:r>
              <a:t/>
            </a:r>
            <a:endParaRPr/>
          </a:p>
        </p:txBody>
      </p:sp>
      <p:sp>
        <p:nvSpPr>
          <p:cNvPr id="209" name="Google Shape;209;p27"/>
          <p:cNvSpPr txBox="1"/>
          <p:nvPr/>
        </p:nvSpPr>
        <p:spPr>
          <a:xfrm>
            <a:off x="8634550" y="5261075"/>
            <a:ext cx="1397700" cy="913500"/>
          </a:xfrm>
          <a:prstGeom prst="rect">
            <a:avLst/>
          </a:prstGeom>
          <a:noFill/>
          <a:ln>
            <a:noFill/>
          </a:ln>
        </p:spPr>
        <p:txBody>
          <a:bodyPr anchorCtr="0" anchor="t" bIns="146275" lIns="146275" spcFirstLastPara="1" rIns="146275" wrap="square" tIns="146275">
            <a:noAutofit/>
          </a:bodyPr>
          <a:lstStyle/>
          <a:p>
            <a:pPr indent="0" lvl="0" marL="0" rtl="0" algn="ctr">
              <a:lnSpc>
                <a:spcPct val="115000"/>
              </a:lnSpc>
              <a:spcBef>
                <a:spcPts val="0"/>
              </a:spcBef>
              <a:spcAft>
                <a:spcPts val="2600"/>
              </a:spcAft>
              <a:buNone/>
            </a:pPr>
            <a:r>
              <a:rPr b="1" lang="en-US" sz="1800">
                <a:solidFill>
                  <a:srgbClr val="A72A1E"/>
                </a:solidFill>
                <a:latin typeface="Roboto"/>
                <a:ea typeface="Roboto"/>
                <a:cs typeface="Roboto"/>
                <a:sym typeface="Roboto"/>
              </a:rPr>
              <a:t>November</a:t>
            </a:r>
            <a:r>
              <a:rPr b="1" lang="en-US" sz="1800">
                <a:solidFill>
                  <a:srgbClr val="A72A1E"/>
                </a:solidFill>
                <a:latin typeface="Roboto"/>
                <a:ea typeface="Roboto"/>
                <a:cs typeface="Roboto"/>
                <a:sym typeface="Roboto"/>
              </a:rPr>
              <a:t> 2018</a:t>
            </a:r>
            <a:endParaRPr b="1" sz="1800">
              <a:solidFill>
                <a:srgbClr val="A72A1E"/>
              </a:solidFill>
              <a:latin typeface="Roboto"/>
              <a:ea typeface="Roboto"/>
              <a:cs typeface="Roboto"/>
              <a:sym typeface="Roboto"/>
            </a:endParaRPr>
          </a:p>
        </p:txBody>
      </p:sp>
      <p:sp>
        <p:nvSpPr>
          <p:cNvPr id="210" name="Google Shape;210;p27"/>
          <p:cNvSpPr txBox="1"/>
          <p:nvPr/>
        </p:nvSpPr>
        <p:spPr>
          <a:xfrm>
            <a:off x="7966150" y="6416575"/>
            <a:ext cx="2734500" cy="829800"/>
          </a:xfrm>
          <a:prstGeom prst="rect">
            <a:avLst/>
          </a:prstGeom>
          <a:noFill/>
          <a:ln>
            <a:noFill/>
          </a:ln>
        </p:spPr>
        <p:txBody>
          <a:bodyPr anchorCtr="0" anchor="b" bIns="146275" lIns="146275" spcFirstLastPara="1" rIns="146275" wrap="square" tIns="146275">
            <a:noAutofit/>
          </a:bodyPr>
          <a:lstStyle/>
          <a:p>
            <a:pPr indent="0" lvl="0" marL="0" rtl="0" algn="ctr">
              <a:lnSpc>
                <a:spcPct val="115000"/>
              </a:lnSpc>
              <a:spcBef>
                <a:spcPts val="0"/>
              </a:spcBef>
              <a:spcAft>
                <a:spcPts val="0"/>
              </a:spcAft>
              <a:buNone/>
            </a:pPr>
            <a:r>
              <a:rPr b="1" lang="en-US" sz="1600">
                <a:solidFill>
                  <a:srgbClr val="A72A1E"/>
                </a:solidFill>
                <a:latin typeface="Roboto"/>
                <a:ea typeface="Roboto"/>
                <a:cs typeface="Roboto"/>
                <a:sym typeface="Roboto"/>
              </a:rPr>
              <a:t>Nicole Taylor named new CEO of SVCF</a:t>
            </a:r>
            <a:endParaRPr b="1" sz="1600">
              <a:solidFill>
                <a:srgbClr val="A72A1E"/>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28"/>
          <p:cNvSpPr txBox="1"/>
          <p:nvPr>
            <p:ph type="title"/>
          </p:nvPr>
        </p:nvSpPr>
        <p:spPr>
          <a:xfrm>
            <a:off x="731838" y="330200"/>
            <a:ext cx="13166725" cy="137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Compliance </a:t>
            </a:r>
            <a:endParaRPr/>
          </a:p>
        </p:txBody>
      </p:sp>
      <p:sp>
        <p:nvSpPr>
          <p:cNvPr id="216" name="Google Shape;216;p28"/>
          <p:cNvSpPr txBox="1"/>
          <p:nvPr>
            <p:ph idx="1" type="body"/>
          </p:nvPr>
        </p:nvSpPr>
        <p:spPr>
          <a:xfrm>
            <a:off x="305425" y="1579750"/>
            <a:ext cx="7071600" cy="6308700"/>
          </a:xfrm>
          <a:prstGeom prst="rect">
            <a:avLst/>
          </a:prstGeom>
          <a:noFill/>
          <a:ln>
            <a:noFill/>
          </a:ln>
        </p:spPr>
        <p:txBody>
          <a:bodyPr anchorCtr="0" anchor="t" bIns="45700" lIns="91425" spcFirstLastPara="1" rIns="91425" wrap="square" tIns="45700">
            <a:noAutofit/>
          </a:bodyPr>
          <a:lstStyle/>
          <a:p>
            <a:pPr indent="-419100" lvl="0" marL="457200" rtl="0" algn="l">
              <a:spcBef>
                <a:spcPts val="0"/>
              </a:spcBef>
              <a:spcAft>
                <a:spcPts val="0"/>
              </a:spcAft>
              <a:buSzPts val="3000"/>
              <a:buChar char="●"/>
            </a:pPr>
            <a:r>
              <a:rPr lang="en-US" sz="3000"/>
              <a:t>SVCF’s human resources department failed in their responsibilities to the organization and to the staff </a:t>
            </a:r>
            <a:endParaRPr sz="3000"/>
          </a:p>
          <a:p>
            <a:pPr indent="-381000" lvl="1" marL="914400" rtl="0" algn="l">
              <a:spcBef>
                <a:spcPts val="0"/>
              </a:spcBef>
              <a:spcAft>
                <a:spcPts val="0"/>
              </a:spcAft>
              <a:buSzPts val="2400"/>
              <a:buChar char="○"/>
            </a:pPr>
            <a:r>
              <a:rPr lang="en-US" sz="2400"/>
              <a:t>Staff did not feel comfortable going to HR for fear of retaliation </a:t>
            </a:r>
            <a:endParaRPr sz="2400"/>
          </a:p>
          <a:p>
            <a:pPr indent="-381000" lvl="1" marL="914400" rtl="0" algn="l">
              <a:spcBef>
                <a:spcPts val="0"/>
              </a:spcBef>
              <a:spcAft>
                <a:spcPts val="0"/>
              </a:spcAft>
              <a:buSzPts val="2400"/>
              <a:buChar char="○"/>
            </a:pPr>
            <a:r>
              <a:rPr lang="en-US" sz="2400"/>
              <a:t>According to SVCF’s 2017 990 form, they did have an existing whistleblower policy, but was it enforced?</a:t>
            </a:r>
            <a:endParaRPr sz="2400"/>
          </a:p>
          <a:p>
            <a:pPr indent="-419100" lvl="0" marL="457200" rtl="0" algn="l">
              <a:spcBef>
                <a:spcPts val="0"/>
              </a:spcBef>
              <a:spcAft>
                <a:spcPts val="0"/>
              </a:spcAft>
              <a:buSzPts val="3000"/>
              <a:buChar char="●"/>
            </a:pPr>
            <a:r>
              <a:rPr lang="en-US" sz="3000"/>
              <a:t>Mari Ellen Loijens’ behavior and Emmett Carson’s lack of response created a hostile work environment for staff </a:t>
            </a:r>
            <a:endParaRPr sz="3000"/>
          </a:p>
          <a:p>
            <a:pPr indent="-381000" lvl="1" marL="914400" rtl="0" algn="l">
              <a:spcBef>
                <a:spcPts val="0"/>
              </a:spcBef>
              <a:spcAft>
                <a:spcPts val="0"/>
              </a:spcAft>
              <a:buSzPts val="2400"/>
              <a:buChar char="○"/>
            </a:pPr>
            <a:r>
              <a:rPr lang="en-US" sz="2400"/>
              <a:t>Loijens’ comments and pattern of behavior over years could qualify as workplace harassment under California law </a:t>
            </a:r>
            <a:endParaRPr sz="2400"/>
          </a:p>
        </p:txBody>
      </p:sp>
      <p:pic>
        <p:nvPicPr>
          <p:cNvPr id="217" name="Google Shape;217;p28"/>
          <p:cNvPicPr preferRelativeResize="0"/>
          <p:nvPr/>
        </p:nvPicPr>
        <p:blipFill>
          <a:blip r:embed="rId3">
            <a:alphaModFix/>
          </a:blip>
          <a:stretch>
            <a:fillRect/>
          </a:stretch>
        </p:blipFill>
        <p:spPr>
          <a:xfrm>
            <a:off x="8084600" y="4351425"/>
            <a:ext cx="5976024" cy="3336751"/>
          </a:xfrm>
          <a:prstGeom prst="rect">
            <a:avLst/>
          </a:prstGeom>
          <a:noFill/>
          <a:ln>
            <a:noFill/>
          </a:ln>
        </p:spPr>
      </p:pic>
      <p:pic>
        <p:nvPicPr>
          <p:cNvPr id="218" name="Google Shape;218;p28"/>
          <p:cNvPicPr preferRelativeResize="0"/>
          <p:nvPr/>
        </p:nvPicPr>
        <p:blipFill>
          <a:blip r:embed="rId4">
            <a:alphaModFix/>
          </a:blip>
          <a:stretch>
            <a:fillRect/>
          </a:stretch>
        </p:blipFill>
        <p:spPr>
          <a:xfrm>
            <a:off x="7411198" y="2068525"/>
            <a:ext cx="7001603" cy="1868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29"/>
          <p:cNvSpPr txBox="1"/>
          <p:nvPr>
            <p:ph type="title"/>
          </p:nvPr>
        </p:nvSpPr>
        <p:spPr>
          <a:xfrm>
            <a:off x="731838" y="330200"/>
            <a:ext cx="13166725" cy="137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Individual Responsibility  </a:t>
            </a:r>
            <a:endParaRPr/>
          </a:p>
        </p:txBody>
      </p:sp>
      <p:sp>
        <p:nvSpPr>
          <p:cNvPr id="224" name="Google Shape;224;p29"/>
          <p:cNvSpPr txBox="1"/>
          <p:nvPr>
            <p:ph idx="1" type="body"/>
          </p:nvPr>
        </p:nvSpPr>
        <p:spPr>
          <a:xfrm>
            <a:off x="2767523" y="1701800"/>
            <a:ext cx="11259000" cy="54387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Mari Ellen Loijens </a:t>
            </a:r>
            <a:endParaRPr/>
          </a:p>
          <a:p>
            <a:pPr indent="-342900" lvl="1" marL="914400" rtl="0" algn="l">
              <a:spcBef>
                <a:spcPts val="0"/>
              </a:spcBef>
              <a:spcAft>
                <a:spcPts val="0"/>
              </a:spcAft>
              <a:buSzPts val="1800"/>
              <a:buChar char="○"/>
            </a:pPr>
            <a:r>
              <a:rPr lang="en-US"/>
              <a:t>Responsible for her own behavior and how she treated employees  </a:t>
            </a:r>
            <a:endParaRPr/>
          </a:p>
          <a:p>
            <a:pPr indent="-342900" lvl="1" marL="914400" rtl="0" algn="l">
              <a:spcBef>
                <a:spcPts val="0"/>
              </a:spcBef>
              <a:spcAft>
                <a:spcPts val="0"/>
              </a:spcAft>
              <a:buSzPts val="1800"/>
              <a:buChar char="○"/>
            </a:pPr>
            <a:r>
              <a:rPr lang="en-US"/>
              <a:t>Demonstrated fear-based leadership </a:t>
            </a:r>
            <a:endParaRPr/>
          </a:p>
          <a:p>
            <a:pPr indent="-342900" lvl="1" marL="914400" rtl="0" algn="l">
              <a:spcBef>
                <a:spcPts val="0"/>
              </a:spcBef>
              <a:spcAft>
                <a:spcPts val="0"/>
              </a:spcAft>
              <a:buSzPts val="1800"/>
              <a:buChar char="○"/>
            </a:pPr>
            <a:r>
              <a:rPr lang="en-US"/>
              <a:t>Used her success as a fundraiser to get away with her actions</a:t>
            </a:r>
            <a:endParaRPr/>
          </a:p>
          <a:p>
            <a:pPr indent="-342900" lvl="0" marL="457200" rtl="0" algn="l">
              <a:spcBef>
                <a:spcPts val="0"/>
              </a:spcBef>
              <a:spcAft>
                <a:spcPts val="0"/>
              </a:spcAft>
              <a:buSzPts val="1800"/>
              <a:buChar char="●"/>
            </a:pPr>
            <a:r>
              <a:rPr lang="en-US"/>
              <a:t>Emmett Carson</a:t>
            </a:r>
            <a:endParaRPr/>
          </a:p>
          <a:p>
            <a:pPr indent="-342900" lvl="1" marL="914400" rtl="0" algn="l">
              <a:spcBef>
                <a:spcPts val="0"/>
              </a:spcBef>
              <a:spcAft>
                <a:spcPts val="0"/>
              </a:spcAft>
              <a:buSzPts val="1800"/>
              <a:buChar char="○"/>
            </a:pPr>
            <a:r>
              <a:rPr lang="en-US"/>
              <a:t>As the CEO, the buck stops with him. Turned a blind eye to internal issues and ignored multiple staff complaints </a:t>
            </a:r>
            <a:endParaRPr/>
          </a:p>
          <a:p>
            <a:pPr indent="-342900" lvl="1" marL="914400" rtl="0" algn="l">
              <a:spcBef>
                <a:spcPts val="0"/>
              </a:spcBef>
              <a:spcAft>
                <a:spcPts val="0"/>
              </a:spcAft>
              <a:buSzPts val="1800"/>
              <a:buChar char="○"/>
            </a:pPr>
            <a:r>
              <a:rPr lang="en-US"/>
              <a:t>The Board - arguing they had no idea it was going on - that alone is an issue even if true, that they should have known about a toxic culture that was in place for years</a:t>
            </a:r>
            <a:endParaRPr/>
          </a:p>
          <a:p>
            <a:pPr indent="-342900" lvl="0" marL="457200" rtl="0" algn="l">
              <a:spcBef>
                <a:spcPts val="0"/>
              </a:spcBef>
              <a:spcAft>
                <a:spcPts val="0"/>
              </a:spcAft>
              <a:buSzPts val="1800"/>
              <a:buChar char="●"/>
            </a:pPr>
            <a:r>
              <a:rPr lang="en-US"/>
              <a:t>HR staff at SVCF</a:t>
            </a:r>
            <a:endParaRPr/>
          </a:p>
          <a:p>
            <a:pPr indent="-342900" lvl="1" marL="914400" rtl="0" algn="l">
              <a:spcBef>
                <a:spcPts val="0"/>
              </a:spcBef>
              <a:spcAft>
                <a:spcPts val="0"/>
              </a:spcAft>
              <a:buSzPts val="1800"/>
              <a:buChar char="○"/>
            </a:pPr>
            <a:r>
              <a:rPr lang="en-US"/>
              <a:t>Brushed off repeated complaints or did not take serious action to limit harm to employees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25" name="Google Shape;225;p29"/>
          <p:cNvPicPr preferRelativeResize="0"/>
          <p:nvPr/>
        </p:nvPicPr>
        <p:blipFill>
          <a:blip r:embed="rId3">
            <a:alphaModFix/>
          </a:blip>
          <a:stretch>
            <a:fillRect/>
          </a:stretch>
        </p:blipFill>
        <p:spPr>
          <a:xfrm>
            <a:off x="674050" y="1340197"/>
            <a:ext cx="1835649" cy="2500299"/>
          </a:xfrm>
          <a:prstGeom prst="rect">
            <a:avLst/>
          </a:prstGeom>
          <a:noFill/>
          <a:ln>
            <a:noFill/>
          </a:ln>
        </p:spPr>
      </p:pic>
      <p:pic>
        <p:nvPicPr>
          <p:cNvPr id="226" name="Google Shape;226;p29"/>
          <p:cNvPicPr preferRelativeResize="0"/>
          <p:nvPr/>
        </p:nvPicPr>
        <p:blipFill>
          <a:blip r:embed="rId4">
            <a:alphaModFix/>
          </a:blip>
          <a:stretch>
            <a:fillRect/>
          </a:stretch>
        </p:blipFill>
        <p:spPr>
          <a:xfrm>
            <a:off x="544125" y="4007096"/>
            <a:ext cx="2095500" cy="2095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USF titles and dividers">
  <a:themeElements>
    <a:clrScheme name="Custom 2">
      <a:dk1>
        <a:srgbClr val="000000"/>
      </a:dk1>
      <a:lt1>
        <a:srgbClr val="FFFFFF"/>
      </a:lt1>
      <a:dk2>
        <a:srgbClr val="00543C"/>
      </a:dk2>
      <a:lt2>
        <a:srgbClr val="EEECE1"/>
      </a:lt2>
      <a:accent1>
        <a:srgbClr val="FCBA2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