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70" r:id="rId4"/>
    <p:sldId id="258" r:id="rId5"/>
    <p:sldId id="260" r:id="rId6"/>
    <p:sldId id="271" r:id="rId7"/>
    <p:sldId id="273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8" autoAdjust="0"/>
    <p:restoredTop sz="94643" autoAdjust="0"/>
  </p:normalViewPr>
  <p:slideViewPr>
    <p:cSldViewPr snapToGrid="0" snapToObjects="1">
      <p:cViewPr varScale="1">
        <p:scale>
          <a:sx n="100" d="100"/>
          <a:sy n="100" d="100"/>
        </p:scale>
        <p:origin x="-5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B0E5B-DFA5-BA42-927A-9D0825D9C278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7F836-0E53-AB45-8C65-60F14ECCA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F9EC63-862D-DC43-A18C-F19B03038B85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AF98F7-DF7E-054A-B619-7727394B8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reen Shot 2017-03-01 at 6.49.12 PM.png"/>
          <p:cNvPicPr>
            <a:picLocks noChangeAspect="1"/>
          </p:cNvPicPr>
          <p:nvPr/>
        </p:nvPicPr>
        <p:blipFill>
          <a:blip r:embed="rId2"/>
          <a:srcRect l="-20423" r="-20423"/>
          <a:stretch>
            <a:fillRect/>
          </a:stretch>
        </p:blipFill>
        <p:spPr>
          <a:xfrm>
            <a:off x="1012874" y="1151371"/>
            <a:ext cx="9373102" cy="570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433" y="417950"/>
            <a:ext cx="6093320" cy="1543201"/>
          </a:xfrm>
        </p:spPr>
        <p:txBody>
          <a:bodyPr>
            <a:noAutofit/>
          </a:bodyPr>
          <a:lstStyle/>
          <a:p>
            <a:r>
              <a:rPr lang="en-US" sz="6000" i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dern No. 20"/>
                <a:cs typeface="Modern No. 20"/>
              </a:rPr>
              <a:t>Bicycle-Sharing Systems</a:t>
            </a:r>
            <a:endParaRPr lang="en-US" sz="6000" i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dern No. 20"/>
              <a:cs typeface="Modern No. 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527" y="5127927"/>
            <a:ext cx="2339473" cy="1730072"/>
          </a:xfrm>
        </p:spPr>
        <p:txBody>
          <a:bodyPr>
            <a:noAutofit/>
          </a:bodyPr>
          <a:lstStyle/>
          <a:p>
            <a:pPr algn="ctr"/>
            <a:r>
              <a:rPr lang="en-US" sz="45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dern No. 20"/>
                <a:cs typeface="Modern No. 20"/>
              </a:rPr>
              <a:t>AKA: B.S.S.</a:t>
            </a:r>
            <a:endParaRPr lang="en-US" sz="45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dern No. 20"/>
              <a:cs typeface="Modern No.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 smtClean="0">
                <a:latin typeface="Modern No. 20"/>
                <a:cs typeface="Modern No. 20"/>
              </a:rPr>
              <a:t>What is a BSS?</a:t>
            </a:r>
            <a:endParaRPr lang="en-US" sz="5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dern No. 20"/>
              <a:cs typeface="Modern No. 20"/>
            </a:endParaRPr>
          </a:p>
        </p:txBody>
      </p:sp>
      <p:pic>
        <p:nvPicPr>
          <p:cNvPr id="4" name="Content Placeholder 3" descr="Philly_Indego_Bikeshare.jpg"/>
          <p:cNvPicPr>
            <a:picLocks noGrp="1" noChangeAspect="1"/>
          </p:cNvPicPr>
          <p:nvPr/>
        </p:nvPicPr>
        <p:blipFill>
          <a:blip r:embed="rId2"/>
          <a:srcRect l="-10640" r="-10640"/>
          <a:stretch>
            <a:fillRect/>
          </a:stretch>
        </p:blipFill>
        <p:spPr>
          <a:xfrm>
            <a:off x="2540334" y="2877426"/>
            <a:ext cx="5902671" cy="3705249"/>
          </a:xfrm>
          <a:prstGeom prst="rect">
            <a:avLst/>
          </a:prstGeom>
        </p:spPr>
      </p:pic>
      <p:pic>
        <p:nvPicPr>
          <p:cNvPr id="5" name="Content Placeholder 3" descr="800px-Witte_fietsen_de_hoge_veluwe.jpg"/>
          <p:cNvPicPr>
            <a:picLocks noGrp="1" noChangeAspect="1"/>
          </p:cNvPicPr>
          <p:nvPr/>
        </p:nvPicPr>
        <p:blipFill>
          <a:blip r:embed="rId3"/>
          <a:srcRect l="-71259" r="-71259"/>
          <a:stretch>
            <a:fillRect/>
          </a:stretch>
        </p:blipFill>
        <p:spPr>
          <a:xfrm>
            <a:off x="-1598081" y="1417638"/>
            <a:ext cx="7089751" cy="3239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800px-Capital_Bikeshare_DC_09_2010_5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6373" r="-86373"/>
          <a:stretch>
            <a:fillRect/>
          </a:stretch>
        </p:blipFill>
        <p:spPr>
          <a:xfrm>
            <a:off x="-2620919" y="1"/>
            <a:ext cx="8229600" cy="4077368"/>
          </a:xfrm>
        </p:spPr>
      </p:pic>
      <p:pic>
        <p:nvPicPr>
          <p:cNvPr id="5" name="Picture 4" descr="800px-Paris_06_2012_Velib_28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5" y="0"/>
            <a:ext cx="2470183" cy="4077369"/>
          </a:xfrm>
          <a:prstGeom prst="rect">
            <a:avLst/>
          </a:prstGeom>
        </p:spPr>
      </p:pic>
      <p:pic>
        <p:nvPicPr>
          <p:cNvPr id="6" name="Picture 5" descr="1024px-Bike_sha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077369"/>
            <a:ext cx="4331368" cy="2780631"/>
          </a:xfrm>
          <a:prstGeom prst="rect">
            <a:avLst/>
          </a:prstGeom>
        </p:spPr>
      </p:pic>
      <p:pic>
        <p:nvPicPr>
          <p:cNvPr id="7" name="Content Placeholder 3" descr="Zagster_Bike_Station.jpg"/>
          <p:cNvPicPr>
            <a:picLocks noGrp="1" noChangeAspect="1"/>
          </p:cNvPicPr>
          <p:nvPr/>
        </p:nvPicPr>
        <p:blipFill>
          <a:blip r:embed="rId5"/>
          <a:srcRect l="-24437" r="-24437"/>
          <a:stretch>
            <a:fillRect/>
          </a:stretch>
        </p:blipFill>
        <p:spPr>
          <a:xfrm>
            <a:off x="2957394" y="4077369"/>
            <a:ext cx="7123112" cy="2780632"/>
          </a:xfrm>
          <a:prstGeom prst="rect">
            <a:avLst/>
          </a:prstGeom>
        </p:spPr>
      </p:pic>
      <p:pic>
        <p:nvPicPr>
          <p:cNvPr id="8" name="Content Placeholder 3" descr="Bixi_Montreal.JPG"/>
          <p:cNvPicPr>
            <a:picLocks noGrp="1" noChangeAspect="1"/>
          </p:cNvPicPr>
          <p:nvPr/>
        </p:nvPicPr>
        <p:blipFill>
          <a:blip r:embed="rId6"/>
          <a:srcRect l="-18187" r="-18187"/>
          <a:stretch>
            <a:fillRect/>
          </a:stretch>
        </p:blipFill>
        <p:spPr>
          <a:xfrm>
            <a:off x="4745789" y="1"/>
            <a:ext cx="4788088" cy="407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044566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latin typeface="Modern No. 20"/>
                <a:cs typeface="Modern No. 20"/>
              </a:rPr>
              <a:t>Goals of </a:t>
            </a:r>
            <a:r>
              <a:rPr lang="en-US" sz="5000" b="1" dirty="0" err="1" smtClean="0">
                <a:latin typeface="Modern No. 20"/>
                <a:cs typeface="Modern No. 20"/>
              </a:rPr>
              <a:t>bss’s</a:t>
            </a:r>
            <a:endParaRPr lang="en-US" sz="5000" dirty="0">
              <a:latin typeface="Modern No. 20"/>
              <a:cs typeface="Modern No. 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odern No. 20"/>
                <a:cs typeface="Modern No. 20"/>
              </a:rPr>
              <a:t>To increase cycling levels, and help normalize and promote cycling;</a:t>
            </a:r>
          </a:p>
          <a:p>
            <a:r>
              <a:rPr lang="en-US" dirty="0" smtClean="0">
                <a:latin typeface="Modern No. 20"/>
                <a:cs typeface="Modern No. 20"/>
              </a:rPr>
              <a:t>To improve accessibility and support flexible mobility;</a:t>
            </a:r>
          </a:p>
          <a:p>
            <a:r>
              <a:rPr lang="en-US" dirty="0" smtClean="0">
                <a:latin typeface="Modern No. 20"/>
                <a:cs typeface="Modern No. 20"/>
              </a:rPr>
              <a:t>To reduce single occupancy car journeys and ease traffic congestion;</a:t>
            </a:r>
          </a:p>
          <a:p>
            <a:r>
              <a:rPr lang="en-US" dirty="0" smtClean="0">
                <a:latin typeface="Modern No. 20"/>
                <a:cs typeface="Modern No. 20"/>
              </a:rPr>
              <a:t>To improve road safety, in particular for cyclists;</a:t>
            </a:r>
          </a:p>
          <a:p>
            <a:r>
              <a:rPr lang="en-US" dirty="0" smtClean="0">
                <a:latin typeface="Modern No. 20"/>
                <a:cs typeface="Modern No. 20"/>
              </a:rPr>
              <a:t>To reduce CO2 emissions and to improve air quality by reducing other pollutant emissions from motorized traffic;</a:t>
            </a:r>
          </a:p>
          <a:p>
            <a:r>
              <a:rPr lang="en-US" dirty="0" smtClean="0">
                <a:latin typeface="Modern No. 20"/>
                <a:cs typeface="Modern No. 20"/>
              </a:rPr>
              <a:t>To improve public health and increase levels of physical activity;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68534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latin typeface="Modern No. 20"/>
                <a:cs typeface="Modern No. 20"/>
              </a:rPr>
              <a:t>Evidence on the impacts of bike-sharing</a:t>
            </a:r>
            <a:r>
              <a:rPr lang="en-US" sz="5000" dirty="0" smtClean="0">
                <a:latin typeface="Modern No. 20"/>
                <a:cs typeface="Modern No. 20"/>
              </a:rPr>
              <a:t/>
            </a:r>
            <a:br>
              <a:rPr lang="en-US" sz="5000" dirty="0" smtClean="0">
                <a:latin typeface="Modern No. 20"/>
                <a:cs typeface="Modern No. 20"/>
              </a:rPr>
            </a:br>
            <a:endParaRPr lang="en-US" sz="5000" dirty="0">
              <a:latin typeface="Modern No. 20"/>
              <a:cs typeface="Modern No. 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Modern No. 20"/>
                <a:cs typeface="Modern No. 20"/>
              </a:rPr>
              <a:t>Determinants of and barriers to bike sharing use</a:t>
            </a:r>
          </a:p>
          <a:p>
            <a:pPr lvl="0"/>
            <a:r>
              <a:rPr lang="en-US" sz="2500" dirty="0">
                <a:latin typeface="Modern No. 20"/>
                <a:cs typeface="Modern No. 20"/>
              </a:rPr>
              <a:t>Transport mode </a:t>
            </a:r>
            <a:r>
              <a:rPr lang="en-US" sz="2500" dirty="0" smtClean="0">
                <a:latin typeface="Modern No. 20"/>
                <a:cs typeface="Modern No. 20"/>
              </a:rPr>
              <a:t>substitution</a:t>
            </a:r>
          </a:p>
          <a:p>
            <a:pPr lvl="0"/>
            <a:r>
              <a:rPr lang="en-US" sz="2500" dirty="0">
                <a:latin typeface="Modern No. 20"/>
                <a:cs typeface="Modern No. 20"/>
              </a:rPr>
              <a:t>Broader changes in users’ travel behaviors</a:t>
            </a:r>
            <a:r>
              <a:rPr lang="en-US" sz="2500" dirty="0" smtClean="0">
                <a:latin typeface="Modern No. 20"/>
                <a:cs typeface="Modern No. 20"/>
              </a:rPr>
              <a:t>  </a:t>
            </a:r>
            <a:endParaRPr lang="en-US" sz="2500" dirty="0">
              <a:latin typeface="Modern No. 20"/>
              <a:cs typeface="Modern No. 20"/>
            </a:endParaRPr>
          </a:p>
          <a:p>
            <a:pPr lvl="0"/>
            <a:r>
              <a:rPr lang="en-US" sz="2500" dirty="0">
                <a:latin typeface="Modern No. 20"/>
                <a:cs typeface="Modern No. 20"/>
              </a:rPr>
              <a:t>Impacts on attitudes to cyclists</a:t>
            </a:r>
            <a:r>
              <a:rPr lang="en-US" sz="2500" dirty="0" smtClean="0">
                <a:latin typeface="Modern No. 20"/>
                <a:cs typeface="Modern No. 20"/>
              </a:rPr>
              <a:t> </a:t>
            </a:r>
          </a:p>
          <a:p>
            <a:pPr lvl="0"/>
            <a:r>
              <a:rPr lang="en-US" sz="2500" dirty="0">
                <a:latin typeface="Modern No. 20"/>
                <a:cs typeface="Modern No. 20"/>
              </a:rPr>
              <a:t>Environmental impacts</a:t>
            </a:r>
            <a:r>
              <a:rPr lang="en-US" sz="2500" dirty="0" smtClean="0">
                <a:latin typeface="Modern No. 20"/>
                <a:cs typeface="Modern No. 20"/>
              </a:rPr>
              <a:t> </a:t>
            </a:r>
          </a:p>
          <a:p>
            <a:pPr lvl="0"/>
            <a:r>
              <a:rPr lang="en-US" sz="2500" dirty="0" smtClean="0">
                <a:latin typeface="Modern No. 20"/>
                <a:cs typeface="Modern No. 20"/>
              </a:rPr>
              <a:t>Health impacts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24px-Place_de_la_République_(Paris),_réaménagement,_2012-04-05_3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0640" r="-10640"/>
          <a:stretch>
            <a:fillRect/>
          </a:stretch>
        </p:blipFill>
        <p:spPr>
          <a:xfrm>
            <a:off x="-359326" y="1"/>
            <a:ext cx="5880484" cy="3122868"/>
          </a:xfrm>
        </p:spPr>
      </p:pic>
      <p:pic>
        <p:nvPicPr>
          <p:cNvPr id="5" name="Content Placeholder 7" descr="1024px-Helsinki_city_bikes.jpg"/>
          <p:cNvPicPr>
            <a:picLocks noGrp="1" noChangeAspect="1"/>
          </p:cNvPicPr>
          <p:nvPr/>
        </p:nvPicPr>
        <p:blipFill>
          <a:blip r:embed="rId3"/>
          <a:srcRect l="-18187" r="-18187"/>
          <a:stretch>
            <a:fillRect/>
          </a:stretch>
        </p:blipFill>
        <p:spPr>
          <a:xfrm>
            <a:off x="4202484" y="274637"/>
            <a:ext cx="5708723" cy="2848231"/>
          </a:xfrm>
          <a:prstGeom prst="rect">
            <a:avLst/>
          </a:prstGeom>
        </p:spPr>
      </p:pic>
      <p:pic>
        <p:nvPicPr>
          <p:cNvPr id="6" name="Content Placeholder 5" descr="1024px-Hangzhou_bike_sharing_station.jpg"/>
          <p:cNvPicPr>
            <a:picLocks noGrp="1" noChangeAspect="1"/>
          </p:cNvPicPr>
          <p:nvPr/>
        </p:nvPicPr>
        <p:blipFill>
          <a:blip r:embed="rId4"/>
          <a:srcRect l="-7710" r="-7710"/>
          <a:stretch>
            <a:fillRect/>
          </a:stretch>
        </p:blipFill>
        <p:spPr>
          <a:xfrm>
            <a:off x="-359326" y="3122870"/>
            <a:ext cx="5476044" cy="3561342"/>
          </a:xfrm>
          <a:prstGeom prst="rect">
            <a:avLst/>
          </a:prstGeom>
        </p:spPr>
      </p:pic>
      <p:pic>
        <p:nvPicPr>
          <p:cNvPr id="7" name="Content Placeholder 3" descr="SOBI_parked_14_St_&amp;_Washington_Av_jeh.jpg"/>
          <p:cNvPicPr>
            <a:picLocks noGrp="1" noChangeAspect="1"/>
          </p:cNvPicPr>
          <p:nvPr/>
        </p:nvPicPr>
        <p:blipFill>
          <a:blip r:embed="rId5"/>
          <a:srcRect l="-17210" r="-17210"/>
          <a:stretch>
            <a:fillRect/>
          </a:stretch>
        </p:blipFill>
        <p:spPr>
          <a:xfrm>
            <a:off x="3667780" y="3122869"/>
            <a:ext cx="6243427" cy="3735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́lo'v_station_5002_-_Place_des_Compagnons_de_la_chans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843847" y="173790"/>
            <a:ext cx="8229600" cy="4525963"/>
          </a:xfrm>
        </p:spPr>
      </p:pic>
      <p:pic>
        <p:nvPicPr>
          <p:cNvPr id="5" name="Content Placeholder 3" descr="1280px-E53_St_Citibike_station_loaded_jeh.jpg"/>
          <p:cNvPicPr>
            <a:picLocks noGrp="1" noChangeAspect="1"/>
          </p:cNvPicPr>
          <p:nvPr/>
        </p:nvPicPr>
        <p:blipFill>
          <a:blip r:embed="rId3"/>
          <a:srcRect l="-1140" r="-1140"/>
          <a:stretch>
            <a:fillRect/>
          </a:stretch>
        </p:blipFill>
        <p:spPr>
          <a:xfrm>
            <a:off x="3484652" y="4071000"/>
            <a:ext cx="4703010" cy="2586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-DIVVY-CHICAGO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378" r="-6378"/>
          <a:stretch>
            <a:fillRect/>
          </a:stretch>
        </p:blipFill>
        <p:spPr>
          <a:xfrm>
            <a:off x="-423297" y="0"/>
            <a:ext cx="99302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99</TotalTime>
  <Words>123</Words>
  <Application>Microsoft Macintosh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Bicycle-Sharing Systems</vt:lpstr>
      <vt:lpstr>What is a BSS?</vt:lpstr>
      <vt:lpstr>Slide 3</vt:lpstr>
      <vt:lpstr>Goals of bss’s</vt:lpstr>
      <vt:lpstr>Evidence on the impacts of bike-sharing </vt:lpstr>
      <vt:lpstr>Slide 6</vt:lpstr>
      <vt:lpstr>Slide 7</vt:lpstr>
      <vt:lpstr>Slide 8</vt:lpstr>
    </vt:vector>
  </TitlesOfParts>
  <Company>Hale Middle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Bicycle-Sharing System</dc:title>
  <dc:creator>Ryan Barash</dc:creator>
  <cp:lastModifiedBy>Ryan Barash</cp:lastModifiedBy>
  <cp:revision>7</cp:revision>
  <dcterms:created xsi:type="dcterms:W3CDTF">2017-03-07T03:15:03Z</dcterms:created>
  <dcterms:modified xsi:type="dcterms:W3CDTF">2017-03-07T03:43:04Z</dcterms:modified>
</cp:coreProperties>
</file>